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93" r:id="rId15"/>
    <p:sldId id="294" r:id="rId16"/>
    <p:sldId id="273" r:id="rId17"/>
    <p:sldId id="275" r:id="rId18"/>
    <p:sldId id="276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5" r:id="rId3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133" y="-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047239" y="149859"/>
            <a:ext cx="5049520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19169" y="187959"/>
            <a:ext cx="2105660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4539" y="1971040"/>
            <a:ext cx="7614920" cy="3627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9" y="154940"/>
            <a:ext cx="5286375" cy="103336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892175" marR="5080" indent="-880110">
              <a:lnSpc>
                <a:spcPct val="95500"/>
              </a:lnSpc>
              <a:spcBef>
                <a:spcPts val="455"/>
              </a:spcBef>
            </a:pPr>
            <a:r>
              <a:rPr sz="6600" spc="5" smtClean="0"/>
              <a:t>C</a:t>
            </a:r>
            <a:r>
              <a:rPr sz="6600" spc="-15" smtClean="0"/>
              <a:t>y</a:t>
            </a:r>
            <a:r>
              <a:rPr sz="6600" smtClean="0"/>
              <a:t>a</a:t>
            </a:r>
            <a:r>
              <a:rPr sz="6600" spc="10" smtClean="0"/>
              <a:t>n</a:t>
            </a:r>
            <a:r>
              <a:rPr sz="6600" smtClean="0"/>
              <a:t>oba</a:t>
            </a:r>
            <a:r>
              <a:rPr sz="6600" spc="5" smtClean="0"/>
              <a:t>c</a:t>
            </a:r>
            <a:r>
              <a:rPr sz="6600" spc="-10" smtClean="0"/>
              <a:t>t</a:t>
            </a:r>
            <a:r>
              <a:rPr sz="6600" smtClean="0"/>
              <a:t>er</a:t>
            </a:r>
            <a:r>
              <a:rPr sz="6600" spc="-10" smtClean="0"/>
              <a:t>ia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0"/>
            <a:ext cx="3733800" cy="228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86400" y="5427979"/>
            <a:ext cx="3657600" cy="14300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905000" y="2133600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Arial Black" pitchFamily="34" charset="0"/>
              </a:rPr>
              <a:t>Dr.Sonal</a:t>
            </a:r>
            <a:r>
              <a:rPr lang="en-US" sz="4400" dirty="0" smtClean="0">
                <a:latin typeface="Arial Black" pitchFamily="34" charset="0"/>
              </a:rPr>
              <a:t> </a:t>
            </a:r>
            <a:r>
              <a:rPr lang="en-US" sz="4400" dirty="0" err="1" smtClean="0">
                <a:latin typeface="Arial Black" pitchFamily="34" charset="0"/>
              </a:rPr>
              <a:t>Mishra</a:t>
            </a:r>
            <a:endParaRPr lang="en-US" sz="4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9170" y="340359"/>
            <a:ext cx="21056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Features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0339" y="1209040"/>
            <a:ext cx="6231255" cy="371094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>
              <a:lnSpc>
                <a:spcPts val="3550"/>
              </a:lnSpc>
              <a:spcBef>
                <a:spcPts val="459"/>
              </a:spcBef>
              <a:tabLst>
                <a:tab pos="1565275" algn="l"/>
              </a:tabLst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Heterocyst</a:t>
            </a:r>
            <a:r>
              <a:rPr sz="3200" dirty="0">
                <a:latin typeface="Times New Roman"/>
                <a:cs typeface="Times New Roman"/>
              </a:rPr>
              <a:t> – thick walled cell, hollow  looking.	Larger than vegetative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cells.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450">
              <a:latin typeface="Times New Roman"/>
              <a:cs typeface="Times New Roman"/>
            </a:endParaRPr>
          </a:p>
          <a:p>
            <a:pPr marL="12700" marR="231775">
              <a:lnSpc>
                <a:spcPts val="3560"/>
              </a:lnSpc>
              <a:spcBef>
                <a:spcPts val="5"/>
              </a:spcBef>
            </a:pPr>
            <a:r>
              <a:rPr sz="3200" dirty="0">
                <a:latin typeface="Times New Roman"/>
                <a:cs typeface="Times New Roman"/>
              </a:rPr>
              <a:t>FUNCTION – provides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anerobic  environment for 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fixation.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300">
              <a:latin typeface="Times New Roman"/>
              <a:cs typeface="Times New Roman"/>
            </a:endParaRPr>
          </a:p>
          <a:p>
            <a:pPr marL="201930" algn="ctr">
              <a:lnSpc>
                <a:spcPct val="100000"/>
              </a:lnSpc>
            </a:pPr>
            <a:r>
              <a:rPr sz="3600" b="1" spc="-10" dirty="0">
                <a:latin typeface="Times New Roman"/>
                <a:cs typeface="Times New Roman"/>
              </a:rPr>
              <a:t>H-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heterocyst</a:t>
            </a:r>
            <a:endParaRPr sz="36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90626" y="5305426"/>
          <a:ext cx="18288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010026" y="5305426"/>
          <a:ext cx="36576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048000" y="5181600"/>
            <a:ext cx="990600" cy="685800"/>
          </a:xfrm>
          <a:custGeom>
            <a:avLst/>
            <a:gdLst/>
            <a:ahLst/>
            <a:cxnLst/>
            <a:rect l="l" t="t" r="r" b="b"/>
            <a:pathLst>
              <a:path w="990600" h="685800">
                <a:moveTo>
                  <a:pt x="495300" y="685800"/>
                </a:moveTo>
                <a:lnTo>
                  <a:pt x="437394" y="683490"/>
                </a:lnTo>
                <a:lnTo>
                  <a:pt x="381488" y="676735"/>
                </a:lnTo>
                <a:lnTo>
                  <a:pt x="327948" y="665793"/>
                </a:lnTo>
                <a:lnTo>
                  <a:pt x="277141" y="650921"/>
                </a:lnTo>
                <a:lnTo>
                  <a:pt x="229433" y="632378"/>
                </a:lnTo>
                <a:lnTo>
                  <a:pt x="185190" y="610421"/>
                </a:lnTo>
                <a:lnTo>
                  <a:pt x="144780" y="585311"/>
                </a:lnTo>
                <a:lnTo>
                  <a:pt x="108568" y="557304"/>
                </a:lnTo>
                <a:lnTo>
                  <a:pt x="76922" y="526658"/>
                </a:lnTo>
                <a:lnTo>
                  <a:pt x="50207" y="493633"/>
                </a:lnTo>
                <a:lnTo>
                  <a:pt x="28791" y="458487"/>
                </a:lnTo>
                <a:lnTo>
                  <a:pt x="13040" y="421477"/>
                </a:lnTo>
                <a:lnTo>
                  <a:pt x="3321" y="382861"/>
                </a:lnTo>
                <a:lnTo>
                  <a:pt x="0" y="342900"/>
                </a:lnTo>
                <a:lnTo>
                  <a:pt x="3321" y="302703"/>
                </a:lnTo>
                <a:lnTo>
                  <a:pt x="13040" y="263923"/>
                </a:lnTo>
                <a:lnTo>
                  <a:pt x="28791" y="226808"/>
                </a:lnTo>
                <a:lnTo>
                  <a:pt x="50207" y="191610"/>
                </a:lnTo>
                <a:lnTo>
                  <a:pt x="76922" y="158578"/>
                </a:lnTo>
                <a:lnTo>
                  <a:pt x="108568" y="127962"/>
                </a:lnTo>
                <a:lnTo>
                  <a:pt x="144779" y="100012"/>
                </a:lnTo>
                <a:lnTo>
                  <a:pt x="185190" y="74978"/>
                </a:lnTo>
                <a:lnTo>
                  <a:pt x="229433" y="53109"/>
                </a:lnTo>
                <a:lnTo>
                  <a:pt x="277141" y="34656"/>
                </a:lnTo>
                <a:lnTo>
                  <a:pt x="327948" y="19869"/>
                </a:lnTo>
                <a:lnTo>
                  <a:pt x="381488" y="8997"/>
                </a:lnTo>
                <a:lnTo>
                  <a:pt x="437394" y="2290"/>
                </a:lnTo>
                <a:lnTo>
                  <a:pt x="495300" y="0"/>
                </a:lnTo>
                <a:lnTo>
                  <a:pt x="552970" y="2290"/>
                </a:lnTo>
                <a:lnTo>
                  <a:pt x="608711" y="8997"/>
                </a:lnTo>
                <a:lnTo>
                  <a:pt x="662147" y="19869"/>
                </a:lnTo>
                <a:lnTo>
                  <a:pt x="712903" y="34656"/>
                </a:lnTo>
                <a:lnTo>
                  <a:pt x="760604" y="53109"/>
                </a:lnTo>
                <a:lnTo>
                  <a:pt x="804876" y="74978"/>
                </a:lnTo>
                <a:lnTo>
                  <a:pt x="845343" y="100012"/>
                </a:lnTo>
                <a:lnTo>
                  <a:pt x="881631" y="127962"/>
                </a:lnTo>
                <a:lnTo>
                  <a:pt x="913365" y="158578"/>
                </a:lnTo>
                <a:lnTo>
                  <a:pt x="940170" y="191610"/>
                </a:lnTo>
                <a:lnTo>
                  <a:pt x="961670" y="226808"/>
                </a:lnTo>
                <a:lnTo>
                  <a:pt x="977492" y="263923"/>
                </a:lnTo>
                <a:lnTo>
                  <a:pt x="987260" y="302703"/>
                </a:lnTo>
                <a:lnTo>
                  <a:pt x="990600" y="342900"/>
                </a:lnTo>
                <a:lnTo>
                  <a:pt x="987260" y="382861"/>
                </a:lnTo>
                <a:lnTo>
                  <a:pt x="977492" y="421477"/>
                </a:lnTo>
                <a:lnTo>
                  <a:pt x="961670" y="458487"/>
                </a:lnTo>
                <a:lnTo>
                  <a:pt x="940170" y="493633"/>
                </a:lnTo>
                <a:lnTo>
                  <a:pt x="913365" y="526658"/>
                </a:lnTo>
                <a:lnTo>
                  <a:pt x="881631" y="557304"/>
                </a:lnTo>
                <a:lnTo>
                  <a:pt x="845343" y="585311"/>
                </a:lnTo>
                <a:lnTo>
                  <a:pt x="804876" y="610421"/>
                </a:lnTo>
                <a:lnTo>
                  <a:pt x="760604" y="632378"/>
                </a:lnTo>
                <a:lnTo>
                  <a:pt x="712903" y="650921"/>
                </a:lnTo>
                <a:lnTo>
                  <a:pt x="662147" y="665793"/>
                </a:lnTo>
                <a:lnTo>
                  <a:pt x="608711" y="676735"/>
                </a:lnTo>
                <a:lnTo>
                  <a:pt x="552970" y="683490"/>
                </a:lnTo>
                <a:lnTo>
                  <a:pt x="495300" y="685800"/>
                </a:lnTo>
                <a:close/>
              </a:path>
              <a:path w="990600" h="685800">
                <a:moveTo>
                  <a:pt x="495300" y="609600"/>
                </a:moveTo>
                <a:lnTo>
                  <a:pt x="439407" y="606110"/>
                </a:lnTo>
                <a:lnTo>
                  <a:pt x="386486" y="596005"/>
                </a:lnTo>
                <a:lnTo>
                  <a:pt x="337223" y="579836"/>
                </a:lnTo>
                <a:lnTo>
                  <a:pt x="292303" y="558149"/>
                </a:lnTo>
                <a:lnTo>
                  <a:pt x="252412" y="531494"/>
                </a:lnTo>
                <a:lnTo>
                  <a:pt x="218236" y="500420"/>
                </a:lnTo>
                <a:lnTo>
                  <a:pt x="190461" y="465475"/>
                </a:lnTo>
                <a:lnTo>
                  <a:pt x="169773" y="427207"/>
                </a:lnTo>
                <a:lnTo>
                  <a:pt x="156857" y="386166"/>
                </a:lnTo>
                <a:lnTo>
                  <a:pt x="152400" y="342900"/>
                </a:lnTo>
                <a:lnTo>
                  <a:pt x="156857" y="299633"/>
                </a:lnTo>
                <a:lnTo>
                  <a:pt x="169773" y="258592"/>
                </a:lnTo>
                <a:lnTo>
                  <a:pt x="190461" y="220324"/>
                </a:lnTo>
                <a:lnTo>
                  <a:pt x="218236" y="185379"/>
                </a:lnTo>
                <a:lnTo>
                  <a:pt x="252412" y="154305"/>
                </a:lnTo>
                <a:lnTo>
                  <a:pt x="292303" y="127650"/>
                </a:lnTo>
                <a:lnTo>
                  <a:pt x="337223" y="105963"/>
                </a:lnTo>
                <a:lnTo>
                  <a:pt x="386486" y="89794"/>
                </a:lnTo>
                <a:lnTo>
                  <a:pt x="439407" y="79689"/>
                </a:lnTo>
                <a:lnTo>
                  <a:pt x="495300" y="76200"/>
                </a:lnTo>
                <a:lnTo>
                  <a:pt x="550884" y="79689"/>
                </a:lnTo>
                <a:lnTo>
                  <a:pt x="603625" y="89794"/>
                </a:lnTo>
                <a:lnTo>
                  <a:pt x="652816" y="105963"/>
                </a:lnTo>
                <a:lnTo>
                  <a:pt x="697748" y="127650"/>
                </a:lnTo>
                <a:lnTo>
                  <a:pt x="737711" y="154305"/>
                </a:lnTo>
                <a:lnTo>
                  <a:pt x="771997" y="185379"/>
                </a:lnTo>
                <a:lnTo>
                  <a:pt x="799898" y="220324"/>
                </a:lnTo>
                <a:lnTo>
                  <a:pt x="820704" y="258592"/>
                </a:lnTo>
                <a:lnTo>
                  <a:pt x="833708" y="299633"/>
                </a:lnTo>
                <a:lnTo>
                  <a:pt x="838200" y="342900"/>
                </a:lnTo>
                <a:lnTo>
                  <a:pt x="833708" y="386166"/>
                </a:lnTo>
                <a:lnTo>
                  <a:pt x="820704" y="427207"/>
                </a:lnTo>
                <a:lnTo>
                  <a:pt x="799898" y="465475"/>
                </a:lnTo>
                <a:lnTo>
                  <a:pt x="771997" y="500420"/>
                </a:lnTo>
                <a:lnTo>
                  <a:pt x="737711" y="531494"/>
                </a:lnTo>
                <a:lnTo>
                  <a:pt x="697748" y="558149"/>
                </a:lnTo>
                <a:lnTo>
                  <a:pt x="652816" y="579836"/>
                </a:lnTo>
                <a:lnTo>
                  <a:pt x="603625" y="596005"/>
                </a:lnTo>
                <a:lnTo>
                  <a:pt x="550884" y="606110"/>
                </a:lnTo>
                <a:lnTo>
                  <a:pt x="495300" y="609600"/>
                </a:lnTo>
                <a:close/>
              </a:path>
            </a:pathLst>
          </a:custGeom>
          <a:ln w="571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19200" y="533400"/>
            <a:ext cx="7239000" cy="5190490"/>
            <a:chOff x="1219200" y="533400"/>
            <a:chExt cx="7239000" cy="5190490"/>
          </a:xfrm>
        </p:grpSpPr>
        <p:sp>
          <p:nvSpPr>
            <p:cNvPr id="3" name="object 3"/>
            <p:cNvSpPr/>
            <p:nvPr/>
          </p:nvSpPr>
          <p:spPr>
            <a:xfrm>
              <a:off x="1219200" y="533400"/>
              <a:ext cx="7239000" cy="44323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114800" y="2743199"/>
              <a:ext cx="3074670" cy="2980690"/>
            </a:xfrm>
            <a:custGeom>
              <a:avLst/>
              <a:gdLst/>
              <a:ahLst/>
              <a:cxnLst/>
              <a:rect l="l" t="t" r="r" b="b"/>
              <a:pathLst>
                <a:path w="3074670" h="2980690">
                  <a:moveTo>
                    <a:pt x="1243330" y="2042160"/>
                  </a:moveTo>
                  <a:lnTo>
                    <a:pt x="111963" y="133235"/>
                  </a:lnTo>
                  <a:lnTo>
                    <a:pt x="161290" y="104140"/>
                  </a:lnTo>
                  <a:lnTo>
                    <a:pt x="0" y="0"/>
                  </a:lnTo>
                  <a:lnTo>
                    <a:pt x="12700" y="191770"/>
                  </a:lnTo>
                  <a:lnTo>
                    <a:pt x="62445" y="162433"/>
                  </a:lnTo>
                  <a:lnTo>
                    <a:pt x="1195070" y="2071370"/>
                  </a:lnTo>
                  <a:lnTo>
                    <a:pt x="1243330" y="2042160"/>
                  </a:lnTo>
                  <a:close/>
                </a:path>
                <a:path w="3074670" h="2980690">
                  <a:moveTo>
                    <a:pt x="3074670" y="2962910"/>
                  </a:moveTo>
                  <a:lnTo>
                    <a:pt x="2443137" y="1068324"/>
                  </a:lnTo>
                  <a:lnTo>
                    <a:pt x="2498090" y="1050290"/>
                  </a:lnTo>
                  <a:lnTo>
                    <a:pt x="2362200" y="914400"/>
                  </a:lnTo>
                  <a:lnTo>
                    <a:pt x="2335530" y="1103630"/>
                  </a:lnTo>
                  <a:lnTo>
                    <a:pt x="2389708" y="1085850"/>
                  </a:lnTo>
                  <a:lnTo>
                    <a:pt x="3021330" y="2980690"/>
                  </a:lnTo>
                  <a:lnTo>
                    <a:pt x="3074670" y="29629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59740" y="5977890"/>
            <a:ext cx="187896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5" dirty="0">
                <a:latin typeface="Times New Roman"/>
                <a:cs typeface="Times New Roman"/>
              </a:rPr>
              <a:t>Anabaena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18229" y="5063490"/>
            <a:ext cx="19062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10" dirty="0">
                <a:latin typeface="Times New Roman"/>
                <a:cs typeface="Times New Roman"/>
              </a:rPr>
              <a:t>H</a:t>
            </a:r>
            <a:r>
              <a:rPr sz="3200" b="1" dirty="0">
                <a:latin typeface="Times New Roman"/>
                <a:cs typeface="Times New Roman"/>
              </a:rPr>
              <a:t>et</a:t>
            </a:r>
            <a:r>
              <a:rPr sz="3200" b="1" spc="10" dirty="0">
                <a:latin typeface="Times New Roman"/>
                <a:cs typeface="Times New Roman"/>
              </a:rPr>
              <a:t>er</a:t>
            </a:r>
            <a:r>
              <a:rPr sz="3200" b="1" spc="5" dirty="0">
                <a:latin typeface="Times New Roman"/>
                <a:cs typeface="Times New Roman"/>
              </a:rPr>
              <a:t>o</a:t>
            </a:r>
            <a:r>
              <a:rPr sz="3200" b="1" spc="10" dirty="0">
                <a:latin typeface="Times New Roman"/>
                <a:cs typeface="Times New Roman"/>
              </a:rPr>
              <a:t>c</a:t>
            </a:r>
            <a:r>
              <a:rPr sz="3200" b="1" dirty="0">
                <a:latin typeface="Times New Roman"/>
                <a:cs typeface="Times New Roman"/>
              </a:rPr>
              <a:t>y</a:t>
            </a:r>
            <a:r>
              <a:rPr sz="3200" b="1" spc="5" dirty="0">
                <a:latin typeface="Times New Roman"/>
                <a:cs typeface="Times New Roman"/>
              </a:rPr>
              <a:t>s</a:t>
            </a:r>
            <a:r>
              <a:rPr sz="3200" b="1" dirty="0"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53429" y="5891529"/>
            <a:ext cx="23647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Times New Roman"/>
                <a:cs typeface="Times New Roman"/>
              </a:rPr>
              <a:t>Vegetative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cells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2630" y="168909"/>
            <a:ext cx="8009255" cy="1197610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480820" marR="5080" indent="-1468120">
              <a:lnSpc>
                <a:spcPts val="4430"/>
              </a:lnSpc>
              <a:spcBef>
                <a:spcPts val="555"/>
              </a:spcBef>
            </a:pPr>
            <a:r>
              <a:rPr sz="4000" b="0" dirty="0">
                <a:latin typeface="Times New Roman"/>
                <a:cs typeface="Times New Roman"/>
              </a:rPr>
              <a:t>Habit – success due to ability tolerate a </a:t>
            </a:r>
            <a:r>
              <a:rPr sz="4000" b="0" u="none" dirty="0">
                <a:latin typeface="Times New Roman"/>
                <a:cs typeface="Times New Roman"/>
              </a:rPr>
              <a:t> </a:t>
            </a:r>
            <a:r>
              <a:rPr sz="4000" b="0" spc="-5" dirty="0">
                <a:latin typeface="Times New Roman"/>
                <a:cs typeface="Times New Roman"/>
              </a:rPr>
              <a:t>wide </a:t>
            </a:r>
            <a:r>
              <a:rPr sz="4000" b="0" dirty="0">
                <a:latin typeface="Times New Roman"/>
                <a:cs typeface="Times New Roman"/>
              </a:rPr>
              <a:t>range </a:t>
            </a:r>
            <a:r>
              <a:rPr sz="4000" b="0" spc="5" dirty="0">
                <a:latin typeface="Times New Roman"/>
                <a:cs typeface="Times New Roman"/>
              </a:rPr>
              <a:t>of</a:t>
            </a:r>
            <a:r>
              <a:rPr sz="4000" b="0" spc="-5" dirty="0">
                <a:latin typeface="Times New Roman"/>
                <a:cs typeface="Times New Roman"/>
              </a:rPr>
              <a:t> </a:t>
            </a:r>
            <a:r>
              <a:rPr sz="4000" b="0" dirty="0">
                <a:latin typeface="Times New Roman"/>
                <a:cs typeface="Times New Roman"/>
              </a:rPr>
              <a:t>conditions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140" y="2209800"/>
            <a:ext cx="5008880" cy="223774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2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Marine – littoral and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pelagic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2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Fresh Water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09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Hot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Springs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09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Terrestrial – soil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flora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7720" y="416559"/>
            <a:ext cx="24491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u="none" spc="-5" dirty="0">
                <a:latin typeface="Times New Roman"/>
                <a:cs typeface="Times New Roman"/>
              </a:rPr>
              <a:t>Heterocyst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1840" y="1361440"/>
            <a:ext cx="7244080" cy="3920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67665" algn="l"/>
                <a:tab pos="368300" algn="l"/>
              </a:tabLst>
            </a:pPr>
            <a:r>
              <a:rPr sz="3200" dirty="0">
                <a:latin typeface="Times New Roman"/>
                <a:cs typeface="Times New Roman"/>
              </a:rPr>
              <a:t>Larger than vegetative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cells</a:t>
            </a:r>
            <a:endParaRPr sz="3200">
              <a:latin typeface="Times New Roman"/>
              <a:cs typeface="Times New Roman"/>
            </a:endParaRPr>
          </a:p>
          <a:p>
            <a:pPr marL="368300" indent="-342900">
              <a:lnSpc>
                <a:spcPct val="100000"/>
              </a:lnSpc>
              <a:spcBef>
                <a:spcPts val="160"/>
              </a:spcBef>
              <a:buChar char="•"/>
              <a:tabLst>
                <a:tab pos="367665" algn="l"/>
                <a:tab pos="368300" algn="l"/>
              </a:tabLst>
            </a:pPr>
            <a:r>
              <a:rPr sz="3200" dirty="0">
                <a:latin typeface="Times New Roman"/>
                <a:cs typeface="Times New Roman"/>
              </a:rPr>
              <a:t>Hollow looking</a:t>
            </a:r>
            <a:endParaRPr sz="3200">
              <a:latin typeface="Times New Roman"/>
              <a:cs typeface="Times New Roman"/>
            </a:endParaRPr>
          </a:p>
          <a:p>
            <a:pPr marL="368300" marR="17780" indent="-342900">
              <a:lnSpc>
                <a:spcPts val="3190"/>
              </a:lnSpc>
              <a:spcBef>
                <a:spcPts val="805"/>
              </a:spcBef>
              <a:buChar char="•"/>
              <a:tabLst>
                <a:tab pos="367665" algn="l"/>
                <a:tab pos="368300" algn="l"/>
              </a:tabLst>
            </a:pPr>
            <a:r>
              <a:rPr sz="3200" dirty="0">
                <a:latin typeface="Times New Roman"/>
                <a:cs typeface="Times New Roman"/>
              </a:rPr>
              <a:t>Thick walled – doesn’t allow atmospheric  gas </a:t>
            </a:r>
            <a:r>
              <a:rPr sz="3200" spc="-5" dirty="0">
                <a:latin typeface="Times New Roman"/>
                <a:cs typeface="Times New Roman"/>
              </a:rPr>
              <a:t>to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enter.</a:t>
            </a:r>
            <a:endParaRPr sz="3200">
              <a:latin typeface="Times New Roman"/>
              <a:cs typeface="Times New Roman"/>
            </a:endParaRPr>
          </a:p>
          <a:p>
            <a:pPr marL="368300" indent="-342900">
              <a:lnSpc>
                <a:spcPct val="100000"/>
              </a:lnSpc>
              <a:spcBef>
                <a:spcPts val="165"/>
              </a:spcBef>
              <a:buChar char="•"/>
              <a:tabLst>
                <a:tab pos="367665" algn="l"/>
                <a:tab pos="368300" algn="l"/>
              </a:tabLst>
            </a:pPr>
            <a:r>
              <a:rPr sz="3200" dirty="0">
                <a:latin typeface="Times New Roman"/>
                <a:cs typeface="Times New Roman"/>
              </a:rPr>
              <a:t>Photosynthetically inactive</a:t>
            </a:r>
            <a:endParaRPr sz="3200">
              <a:latin typeface="Times New Roman"/>
              <a:cs typeface="Times New Roman"/>
            </a:endParaRPr>
          </a:p>
          <a:p>
            <a:pPr marL="3683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67665" algn="l"/>
                <a:tab pos="368300" algn="l"/>
              </a:tabLst>
            </a:pPr>
            <a:r>
              <a:rPr sz="3200" spc="-5" dirty="0">
                <a:latin typeface="Times New Roman"/>
                <a:cs typeface="Times New Roman"/>
              </a:rPr>
              <a:t>No </a:t>
            </a:r>
            <a:r>
              <a:rPr sz="3200" dirty="0">
                <a:latin typeface="Times New Roman"/>
                <a:cs typeface="Times New Roman"/>
              </a:rPr>
              <a:t>CO</a:t>
            </a:r>
            <a:r>
              <a:rPr sz="2775" baseline="-24024" dirty="0">
                <a:latin typeface="Times New Roman"/>
                <a:cs typeface="Times New Roman"/>
              </a:rPr>
              <a:t>2 </a:t>
            </a:r>
            <a:r>
              <a:rPr sz="3200" dirty="0">
                <a:latin typeface="Times New Roman"/>
                <a:cs typeface="Times New Roman"/>
              </a:rPr>
              <a:t>fixation </a:t>
            </a:r>
            <a:r>
              <a:rPr sz="3200" spc="5" dirty="0">
                <a:latin typeface="Times New Roman"/>
                <a:cs typeface="Times New Roman"/>
              </a:rPr>
              <a:t>or </a:t>
            </a:r>
            <a:r>
              <a:rPr sz="3200" dirty="0">
                <a:latin typeface="Times New Roman"/>
                <a:cs typeface="Times New Roman"/>
              </a:rPr>
              <a:t>O</a:t>
            </a:r>
            <a:r>
              <a:rPr sz="2775" baseline="-24024" dirty="0">
                <a:latin typeface="Times New Roman"/>
                <a:cs typeface="Times New Roman"/>
              </a:rPr>
              <a:t>2</a:t>
            </a:r>
            <a:r>
              <a:rPr sz="2775" spc="322" baseline="-2402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evolution</a:t>
            </a:r>
            <a:endParaRPr sz="3200">
              <a:latin typeface="Times New Roman"/>
              <a:cs typeface="Times New Roman"/>
            </a:endParaRPr>
          </a:p>
          <a:p>
            <a:pPr marL="368300" marR="614045" indent="-342900">
              <a:lnSpc>
                <a:spcPts val="3190"/>
              </a:lnSpc>
              <a:spcBef>
                <a:spcPts val="1315"/>
              </a:spcBef>
              <a:buChar char="•"/>
              <a:tabLst>
                <a:tab pos="367665" algn="l"/>
                <a:tab pos="368300" algn="l"/>
              </a:tabLst>
            </a:pPr>
            <a:r>
              <a:rPr sz="3200" dirty="0">
                <a:latin typeface="Times New Roman"/>
                <a:cs typeface="Times New Roman"/>
              </a:rPr>
              <a:t>Formation of heterocysts triggered by  [molybdenum] </a:t>
            </a:r>
            <a:r>
              <a:rPr sz="3200" spc="5" dirty="0">
                <a:latin typeface="Times New Roman"/>
                <a:cs typeface="Times New Roman"/>
              </a:rPr>
              <a:t>and and </a:t>
            </a:r>
            <a:r>
              <a:rPr sz="3200" dirty="0">
                <a:latin typeface="Times New Roman"/>
                <a:cs typeface="Times New Roman"/>
              </a:rPr>
              <a:t>low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[nitrogen]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178" y="141365"/>
            <a:ext cx="3146425" cy="5889625"/>
            <a:chOff x="65178" y="141365"/>
            <a:chExt cx="3146425" cy="5889625"/>
          </a:xfrm>
        </p:grpSpPr>
        <p:sp>
          <p:nvSpPr>
            <p:cNvPr id="3" name="object 3"/>
            <p:cNvSpPr/>
            <p:nvPr/>
          </p:nvSpPr>
          <p:spPr>
            <a:xfrm>
              <a:off x="65178" y="141365"/>
              <a:ext cx="3146243" cy="588946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8600" y="304800"/>
              <a:ext cx="2819400" cy="55626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3543300" y="293776"/>
            <a:ext cx="5600700" cy="6564630"/>
            <a:chOff x="3543300" y="293776"/>
            <a:chExt cx="5600700" cy="6564630"/>
          </a:xfrm>
        </p:grpSpPr>
        <p:sp>
          <p:nvSpPr>
            <p:cNvPr id="6" name="object 6"/>
            <p:cNvSpPr/>
            <p:nvPr/>
          </p:nvSpPr>
          <p:spPr>
            <a:xfrm>
              <a:off x="4713371" y="293776"/>
              <a:ext cx="3650700" cy="329864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76800" y="457200"/>
              <a:ext cx="3324225" cy="29718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924550" y="3295648"/>
              <a:ext cx="3219450" cy="3562349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43300" y="4029074"/>
              <a:ext cx="2133600" cy="230505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697985" y="4049648"/>
            <a:ext cx="182562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b="1" spc="-20" dirty="0">
                <a:latin typeface="Carlito"/>
                <a:cs typeface="Carlito"/>
              </a:rPr>
              <a:t>Heterocysts  </a:t>
            </a:r>
            <a:r>
              <a:rPr sz="2800" b="1" spc="-15" dirty="0">
                <a:latin typeface="Carlito"/>
                <a:cs typeface="Carlito"/>
              </a:rPr>
              <a:t>are </a:t>
            </a:r>
            <a:r>
              <a:rPr sz="2800" b="1" spc="-5" dirty="0">
                <a:latin typeface="Carlito"/>
                <a:cs typeface="Carlito"/>
              </a:rPr>
              <a:t>the</a:t>
            </a:r>
            <a:r>
              <a:rPr sz="2800" b="1" spc="-40" dirty="0">
                <a:latin typeface="Carlito"/>
                <a:cs typeface="Carlito"/>
              </a:rPr>
              <a:t> </a:t>
            </a:r>
            <a:r>
              <a:rPr sz="2800" b="1" spc="-15" dirty="0">
                <a:latin typeface="Carlito"/>
                <a:cs typeface="Carlito"/>
              </a:rPr>
              <a:t>sites  </a:t>
            </a:r>
            <a:r>
              <a:rPr sz="2800" b="1" spc="-20" dirty="0">
                <a:latin typeface="Carlito"/>
                <a:cs typeface="Carlito"/>
              </a:rPr>
              <a:t>for</a:t>
            </a:r>
            <a:endParaRPr sz="2800">
              <a:latin typeface="Carlito"/>
              <a:cs typeface="Carlito"/>
            </a:endParaRPr>
          </a:p>
          <a:p>
            <a:pPr marL="266700" marR="259715" algn="ctr">
              <a:lnSpc>
                <a:spcPct val="100000"/>
              </a:lnSpc>
            </a:pPr>
            <a:r>
              <a:rPr sz="2800" b="1" spc="-5" dirty="0">
                <a:latin typeface="Carlito"/>
                <a:cs typeface="Carlito"/>
              </a:rPr>
              <a:t>N</a:t>
            </a:r>
            <a:r>
              <a:rPr sz="2800" b="1" spc="-20" dirty="0">
                <a:latin typeface="Carlito"/>
                <a:cs typeface="Carlito"/>
              </a:rPr>
              <a:t>i</a:t>
            </a:r>
            <a:r>
              <a:rPr sz="2800" b="1" spc="-5" dirty="0">
                <a:latin typeface="Carlito"/>
                <a:cs typeface="Carlito"/>
              </a:rPr>
              <a:t>t</a:t>
            </a:r>
            <a:r>
              <a:rPr sz="2800" b="1" spc="-40" dirty="0">
                <a:latin typeface="Carlito"/>
                <a:cs typeface="Carlito"/>
              </a:rPr>
              <a:t>r</a:t>
            </a:r>
            <a:r>
              <a:rPr sz="2800" b="1" spc="-5" dirty="0">
                <a:latin typeface="Carlito"/>
                <a:cs typeface="Carlito"/>
              </a:rPr>
              <a:t>o</a:t>
            </a:r>
            <a:r>
              <a:rPr sz="2800" b="1" spc="-45" dirty="0">
                <a:latin typeface="Carlito"/>
                <a:cs typeface="Carlito"/>
              </a:rPr>
              <a:t>g</a:t>
            </a:r>
            <a:r>
              <a:rPr sz="2800" b="1" spc="-10" dirty="0">
                <a:latin typeface="Carlito"/>
                <a:cs typeface="Carlito"/>
              </a:rPr>
              <a:t>en  </a:t>
            </a:r>
            <a:r>
              <a:rPr sz="2800" b="1" spc="-15" dirty="0">
                <a:latin typeface="Carlito"/>
                <a:cs typeface="Carlito"/>
              </a:rPr>
              <a:t>fixation.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700" y="215900"/>
            <a:ext cx="9004300" cy="4093210"/>
            <a:chOff x="139700" y="215900"/>
            <a:chExt cx="9004300" cy="4093210"/>
          </a:xfrm>
        </p:grpSpPr>
        <p:sp>
          <p:nvSpPr>
            <p:cNvPr id="3" name="object 3"/>
            <p:cNvSpPr/>
            <p:nvPr/>
          </p:nvSpPr>
          <p:spPr>
            <a:xfrm>
              <a:off x="227076" y="303276"/>
              <a:ext cx="6556248" cy="391820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9700" y="215899"/>
              <a:ext cx="6731000" cy="4093210"/>
            </a:xfrm>
            <a:custGeom>
              <a:avLst/>
              <a:gdLst/>
              <a:ahLst/>
              <a:cxnLst/>
              <a:rect l="l" t="t" r="r" b="b"/>
              <a:pathLst>
                <a:path w="6731000" h="4093210">
                  <a:moveTo>
                    <a:pt x="6659880" y="71120"/>
                  </a:moveTo>
                  <a:lnTo>
                    <a:pt x="71120" y="71120"/>
                  </a:lnTo>
                  <a:lnTo>
                    <a:pt x="71120" y="88900"/>
                  </a:lnTo>
                  <a:lnTo>
                    <a:pt x="71120" y="4004310"/>
                  </a:lnTo>
                  <a:lnTo>
                    <a:pt x="71120" y="4022090"/>
                  </a:lnTo>
                  <a:lnTo>
                    <a:pt x="6659880" y="4022090"/>
                  </a:lnTo>
                  <a:lnTo>
                    <a:pt x="6659880" y="4004310"/>
                  </a:lnTo>
                  <a:lnTo>
                    <a:pt x="88900" y="4004310"/>
                  </a:lnTo>
                  <a:lnTo>
                    <a:pt x="88900" y="88900"/>
                  </a:lnTo>
                  <a:lnTo>
                    <a:pt x="6642100" y="88900"/>
                  </a:lnTo>
                  <a:lnTo>
                    <a:pt x="6642100" y="4003675"/>
                  </a:lnTo>
                  <a:lnTo>
                    <a:pt x="6659880" y="4003675"/>
                  </a:lnTo>
                  <a:lnTo>
                    <a:pt x="6659880" y="88900"/>
                  </a:lnTo>
                  <a:lnTo>
                    <a:pt x="6659880" y="71120"/>
                  </a:lnTo>
                  <a:close/>
                </a:path>
                <a:path w="6731000" h="4093210">
                  <a:moveTo>
                    <a:pt x="6731000" y="53352"/>
                  </a:moveTo>
                  <a:lnTo>
                    <a:pt x="6677660" y="53352"/>
                  </a:lnTo>
                  <a:lnTo>
                    <a:pt x="6677660" y="4039235"/>
                  </a:lnTo>
                  <a:lnTo>
                    <a:pt x="6731000" y="4039247"/>
                  </a:lnTo>
                  <a:lnTo>
                    <a:pt x="6731000" y="53352"/>
                  </a:lnTo>
                  <a:close/>
                </a:path>
                <a:path w="6731000" h="4093210">
                  <a:moveTo>
                    <a:pt x="6731000" y="0"/>
                  </a:moveTo>
                  <a:lnTo>
                    <a:pt x="0" y="0"/>
                  </a:lnTo>
                  <a:lnTo>
                    <a:pt x="0" y="53340"/>
                  </a:lnTo>
                  <a:lnTo>
                    <a:pt x="0" y="4039870"/>
                  </a:lnTo>
                  <a:lnTo>
                    <a:pt x="0" y="4093210"/>
                  </a:lnTo>
                  <a:lnTo>
                    <a:pt x="6731000" y="4093210"/>
                  </a:lnTo>
                  <a:lnTo>
                    <a:pt x="6731000" y="4039870"/>
                  </a:lnTo>
                  <a:lnTo>
                    <a:pt x="53340" y="4039870"/>
                  </a:lnTo>
                  <a:lnTo>
                    <a:pt x="53340" y="53340"/>
                  </a:lnTo>
                  <a:lnTo>
                    <a:pt x="6731000" y="53340"/>
                  </a:lnTo>
                  <a:lnTo>
                    <a:pt x="6731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815328" y="262128"/>
              <a:ext cx="2328672" cy="254050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10400" y="457200"/>
              <a:ext cx="1905000" cy="195262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181100" y="4467225"/>
            <a:ext cx="7162800" cy="21431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484757" y="4503801"/>
            <a:ext cx="6553200" cy="19773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3200" b="1" spc="-10" dirty="0">
                <a:latin typeface="Carlito"/>
                <a:cs typeface="Carlito"/>
              </a:rPr>
              <a:t>Akinetes are </a:t>
            </a:r>
            <a:r>
              <a:rPr sz="3200" b="1" spc="-15" dirty="0">
                <a:latin typeface="Carlito"/>
                <a:cs typeface="Carlito"/>
              </a:rPr>
              <a:t>asexual </a:t>
            </a:r>
            <a:r>
              <a:rPr sz="3200" b="1" spc="-5" dirty="0">
                <a:latin typeface="Carlito"/>
                <a:cs typeface="Carlito"/>
              </a:rPr>
              <a:t>propagules</a:t>
            </a:r>
            <a:r>
              <a:rPr sz="3200" b="1" spc="-90" dirty="0">
                <a:latin typeface="Carlito"/>
                <a:cs typeface="Carlito"/>
              </a:rPr>
              <a:t> </a:t>
            </a:r>
            <a:r>
              <a:rPr sz="3200" b="1" spc="-5" dirty="0">
                <a:latin typeface="Carlito"/>
                <a:cs typeface="Carlito"/>
              </a:rPr>
              <a:t>which  derived </a:t>
            </a:r>
            <a:r>
              <a:rPr sz="3200" b="1" spc="-10" dirty="0">
                <a:latin typeface="Carlito"/>
                <a:cs typeface="Carlito"/>
              </a:rPr>
              <a:t>from </a:t>
            </a:r>
            <a:r>
              <a:rPr sz="3200" b="1" dirty="0">
                <a:latin typeface="Carlito"/>
                <a:cs typeface="Carlito"/>
              </a:rPr>
              <a:t>the </a:t>
            </a:r>
            <a:r>
              <a:rPr sz="3200" b="1" spc="-20" dirty="0">
                <a:latin typeface="Carlito"/>
                <a:cs typeface="Carlito"/>
              </a:rPr>
              <a:t>vegetative </a:t>
            </a:r>
            <a:r>
              <a:rPr sz="3200" b="1" spc="-5" dirty="0">
                <a:latin typeface="Carlito"/>
                <a:cs typeface="Carlito"/>
              </a:rPr>
              <a:t>cells. </a:t>
            </a:r>
            <a:r>
              <a:rPr sz="3200" b="1" dirty="0">
                <a:latin typeface="Carlito"/>
                <a:cs typeface="Carlito"/>
              </a:rPr>
              <a:t>It  </a:t>
            </a:r>
            <a:r>
              <a:rPr sz="3200" b="1" spc="-10" dirty="0">
                <a:latin typeface="Carlito"/>
                <a:cs typeface="Carlito"/>
              </a:rPr>
              <a:t>protects </a:t>
            </a:r>
            <a:r>
              <a:rPr sz="3200" b="1" dirty="0">
                <a:latin typeface="Carlito"/>
                <a:cs typeface="Carlito"/>
              </a:rPr>
              <a:t>in </a:t>
            </a:r>
            <a:r>
              <a:rPr sz="3200" b="1" spc="-20" dirty="0">
                <a:latin typeface="Carlito"/>
                <a:cs typeface="Carlito"/>
              </a:rPr>
              <a:t>unfavourable </a:t>
            </a:r>
            <a:r>
              <a:rPr sz="3200" b="1" spc="-5" dirty="0">
                <a:latin typeface="Carlito"/>
                <a:cs typeface="Carlito"/>
              </a:rPr>
              <a:t>condition</a:t>
            </a:r>
            <a:r>
              <a:rPr sz="3200" b="1" spc="-110" dirty="0">
                <a:latin typeface="Carlito"/>
                <a:cs typeface="Carlito"/>
              </a:rPr>
              <a:t> </a:t>
            </a:r>
            <a:r>
              <a:rPr sz="3200" b="1" dirty="0">
                <a:latin typeface="Carlito"/>
                <a:cs typeface="Carlito"/>
              </a:rPr>
              <a:t>this  aids in </a:t>
            </a:r>
            <a:r>
              <a:rPr sz="3200" b="1" spc="-15" dirty="0">
                <a:latin typeface="Carlito"/>
                <a:cs typeface="Carlito"/>
              </a:rPr>
              <a:t>asexual</a:t>
            </a:r>
            <a:r>
              <a:rPr sz="3200" b="1" spc="-80" dirty="0">
                <a:latin typeface="Carlito"/>
                <a:cs typeface="Carlito"/>
              </a:rPr>
              <a:t> </a:t>
            </a:r>
            <a:r>
              <a:rPr sz="3200" b="1" spc="-5" dirty="0">
                <a:latin typeface="Carlito"/>
                <a:cs typeface="Carlito"/>
              </a:rPr>
              <a:t>reproduction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0320" y="797559"/>
            <a:ext cx="40195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u="none" dirty="0">
                <a:latin typeface="Times New Roman"/>
                <a:cs typeface="Times New Roman"/>
              </a:rPr>
              <a:t>Nitrogen</a:t>
            </a:r>
            <a:r>
              <a:rPr b="0" u="none" spc="-80" dirty="0">
                <a:latin typeface="Times New Roman"/>
                <a:cs typeface="Times New Roman"/>
              </a:rPr>
              <a:t> </a:t>
            </a:r>
            <a:r>
              <a:rPr b="0" u="none" dirty="0">
                <a:latin typeface="Times New Roman"/>
                <a:cs typeface="Times New Roman"/>
              </a:rPr>
              <a:t>Fixation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9140" y="1971040"/>
            <a:ext cx="7023100" cy="342392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81000" marR="461009" indent="-342900">
              <a:lnSpc>
                <a:spcPts val="3550"/>
              </a:lnSpc>
              <a:spcBef>
                <a:spcPts val="459"/>
              </a:spcBef>
              <a:buChar char="•"/>
              <a:tabLst>
                <a:tab pos="380365" algn="l"/>
                <a:tab pos="381000" algn="l"/>
              </a:tabLst>
            </a:pPr>
            <a:r>
              <a:rPr sz="3200" dirty="0">
                <a:latin typeface="Times New Roman"/>
                <a:cs typeface="Times New Roman"/>
              </a:rPr>
              <a:t>ONLY cyanobacteria </a:t>
            </a:r>
            <a:r>
              <a:rPr sz="3200" spc="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prokaryotic  bacteria can </a:t>
            </a:r>
            <a:r>
              <a:rPr sz="3200" spc="-5" dirty="0">
                <a:latin typeface="Times New Roman"/>
                <a:cs typeface="Times New Roman"/>
              </a:rPr>
              <a:t>FIX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nitrogen.</a:t>
            </a:r>
            <a:endParaRPr sz="3200">
              <a:latin typeface="Times New Roman"/>
              <a:cs typeface="Times New Roman"/>
            </a:endParaRPr>
          </a:p>
          <a:p>
            <a:pPr marL="381000" marR="30480" indent="-342900">
              <a:lnSpc>
                <a:spcPts val="3550"/>
              </a:lnSpc>
              <a:spcBef>
                <a:spcPts val="810"/>
              </a:spcBef>
              <a:buChar char="•"/>
              <a:tabLst>
                <a:tab pos="380365" algn="l"/>
                <a:tab pos="381000" algn="l"/>
              </a:tabLst>
            </a:pPr>
            <a:r>
              <a:rPr sz="3200" spc="-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these two only CYANOBACTERIA  evolve OXYGEN during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photosynthesis</a:t>
            </a:r>
            <a:endParaRPr sz="3200">
              <a:latin typeface="Times New Roman"/>
              <a:cs typeface="Times New Roman"/>
            </a:endParaRPr>
          </a:p>
          <a:p>
            <a:pPr marL="381000" marR="142875" indent="-342900">
              <a:lnSpc>
                <a:spcPts val="3550"/>
              </a:lnSpc>
              <a:spcBef>
                <a:spcPts val="810"/>
              </a:spcBef>
              <a:buChar char="•"/>
              <a:tabLst>
                <a:tab pos="380365" algn="l"/>
                <a:tab pos="381000" algn="l"/>
              </a:tabLst>
            </a:pPr>
            <a:r>
              <a:rPr sz="3200" dirty="0">
                <a:latin typeface="Times New Roman"/>
                <a:cs typeface="Times New Roman"/>
              </a:rPr>
              <a:t>Important </a:t>
            </a:r>
            <a:r>
              <a:rPr sz="3200" spc="5" dirty="0">
                <a:latin typeface="Times New Roman"/>
                <a:cs typeface="Times New Roman"/>
              </a:rPr>
              <a:t>because </a:t>
            </a:r>
            <a:r>
              <a:rPr sz="3200" dirty="0">
                <a:latin typeface="Times New Roman"/>
                <a:cs typeface="Times New Roman"/>
              </a:rPr>
              <a:t>nitrogenase (enzyme  involved in fixing nitrogen) </a:t>
            </a:r>
            <a:r>
              <a:rPr sz="3200" spc="-5" dirty="0">
                <a:latin typeface="Times New Roman"/>
                <a:cs typeface="Times New Roman"/>
              </a:rPr>
              <a:t>is  INACTIVATED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</a:t>
            </a:r>
            <a:r>
              <a:rPr sz="2775" baseline="-24024" dirty="0">
                <a:latin typeface="Times New Roman"/>
                <a:cs typeface="Times New Roman"/>
              </a:rPr>
              <a:t>2</a:t>
            </a:r>
            <a:r>
              <a:rPr sz="320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2610" y="492759"/>
            <a:ext cx="24809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Times New Roman"/>
                <a:cs typeface="Times New Roman"/>
              </a:rPr>
              <a:t>AEROBIC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1940" y="2125979"/>
            <a:ext cx="189928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imes New Roman"/>
                <a:cs typeface="Times New Roman"/>
              </a:rPr>
              <a:t>CO</a:t>
            </a:r>
            <a:r>
              <a:rPr sz="2775" baseline="-24024" dirty="0">
                <a:latin typeface="Times New Roman"/>
                <a:cs typeface="Times New Roman"/>
              </a:rPr>
              <a:t>2 </a:t>
            </a:r>
            <a:r>
              <a:rPr sz="3200" dirty="0">
                <a:latin typeface="Times New Roman"/>
                <a:cs typeface="Times New Roman"/>
              </a:rPr>
              <a:t>+</a:t>
            </a:r>
            <a:r>
              <a:rPr sz="3200" spc="-1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</a:t>
            </a:r>
            <a:r>
              <a:rPr sz="2775" baseline="-24024" dirty="0">
                <a:latin typeface="Times New Roman"/>
                <a:cs typeface="Times New Roman"/>
              </a:rPr>
              <a:t>2</a:t>
            </a:r>
            <a:r>
              <a:rPr sz="3200" dirty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25139" y="1751329"/>
            <a:ext cx="5149215" cy="887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815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LIGHT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70"/>
              </a:spcBef>
              <a:tabLst>
                <a:tab pos="2131695" algn="l"/>
              </a:tabLst>
            </a:pPr>
            <a:r>
              <a:rPr sz="3200" spc="-5" dirty="0">
                <a:latin typeface="Times New Roman"/>
                <a:cs typeface="Times New Roman"/>
              </a:rPr>
              <a:t>-----------</a:t>
            </a:r>
            <a:r>
              <a:rPr sz="3200" spc="-5" dirty="0">
                <a:latin typeface="Wingdings"/>
                <a:cs typeface="Wingdings"/>
              </a:rPr>
              <a:t></a:t>
            </a:r>
            <a:r>
              <a:rPr sz="3200" spc="-5" dirty="0">
                <a:latin typeface="Times New Roman"/>
                <a:cs typeface="Times New Roman"/>
              </a:rPr>
              <a:t>	</a:t>
            </a:r>
            <a:r>
              <a:rPr sz="3200" dirty="0">
                <a:latin typeface="Times New Roman"/>
                <a:cs typeface="Times New Roman"/>
              </a:rPr>
              <a:t>CH</a:t>
            </a:r>
            <a:r>
              <a:rPr sz="2775" baseline="-24024" dirty="0">
                <a:latin typeface="Times New Roman"/>
                <a:cs typeface="Times New Roman"/>
              </a:rPr>
              <a:t>2</a:t>
            </a:r>
            <a:r>
              <a:rPr sz="3200" dirty="0">
                <a:latin typeface="Times New Roman"/>
                <a:cs typeface="Times New Roman"/>
              </a:rPr>
              <a:t>O (sugar)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+O</a:t>
            </a:r>
            <a:r>
              <a:rPr sz="2775" baseline="-24024" dirty="0">
                <a:latin typeface="Times New Roman"/>
                <a:cs typeface="Times New Roman"/>
              </a:rPr>
              <a:t>2</a:t>
            </a:r>
            <a:endParaRPr sz="2775" baseline="-24024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" y="3295650"/>
            <a:ext cx="7988934" cy="96520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622300" marR="5080" indent="-609600">
              <a:lnSpc>
                <a:spcPts val="3560"/>
              </a:lnSpc>
              <a:spcBef>
                <a:spcPts val="450"/>
              </a:spcBef>
            </a:pPr>
            <a:r>
              <a:rPr sz="3200" dirty="0">
                <a:latin typeface="Times New Roman"/>
                <a:cs typeface="Times New Roman"/>
              </a:rPr>
              <a:t>Electrons for PS1 come from PS2 which evolves  oxygen (splitting of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water)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0839" y="184150"/>
            <a:ext cx="5403215" cy="131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30810" algn="ctr">
              <a:lnSpc>
                <a:spcPts val="5080"/>
              </a:lnSpc>
              <a:spcBef>
                <a:spcPts val="100"/>
              </a:spcBef>
            </a:pPr>
            <a:r>
              <a:rPr b="0" spc="-5" dirty="0">
                <a:latin typeface="Times New Roman"/>
                <a:cs typeface="Times New Roman"/>
              </a:rPr>
              <a:t>ANAEROBIC</a:t>
            </a:r>
          </a:p>
          <a:p>
            <a:pPr algn="ctr">
              <a:lnSpc>
                <a:spcPts val="5080"/>
              </a:lnSpc>
            </a:pPr>
            <a:r>
              <a:rPr b="0" spc="-5" dirty="0">
                <a:latin typeface="Times New Roman"/>
                <a:cs typeface="Times New Roman"/>
              </a:rPr>
              <a:t>in </a:t>
            </a:r>
            <a:r>
              <a:rPr b="0" dirty="0">
                <a:latin typeface="Times New Roman"/>
                <a:cs typeface="Times New Roman"/>
              </a:rPr>
              <a:t>the presence of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sulfer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4640" y="2125979"/>
            <a:ext cx="8394065" cy="2198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  <a:tabLst>
                <a:tab pos="2767965" algn="l"/>
                <a:tab pos="4455795" algn="l"/>
              </a:tabLst>
            </a:pPr>
            <a:r>
              <a:rPr sz="3200" dirty="0">
                <a:latin typeface="Times New Roman"/>
                <a:cs typeface="Times New Roman"/>
              </a:rPr>
              <a:t>2H</a:t>
            </a:r>
            <a:r>
              <a:rPr sz="2775" baseline="-24024" dirty="0">
                <a:latin typeface="Times New Roman"/>
                <a:cs typeface="Times New Roman"/>
              </a:rPr>
              <a:t>2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+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</a:t>
            </a:r>
            <a:r>
              <a:rPr sz="2775" baseline="-24024" dirty="0">
                <a:latin typeface="Times New Roman"/>
                <a:cs typeface="Times New Roman"/>
              </a:rPr>
              <a:t>2	</a:t>
            </a:r>
            <a:r>
              <a:rPr sz="3200" spc="-5" dirty="0">
                <a:latin typeface="Times New Roman"/>
                <a:cs typeface="Times New Roman"/>
              </a:rPr>
              <a:t>--------</a:t>
            </a:r>
            <a:r>
              <a:rPr sz="3200" spc="-5" dirty="0">
                <a:latin typeface="Wingdings"/>
                <a:cs typeface="Wingdings"/>
              </a:rPr>
              <a:t></a:t>
            </a:r>
            <a:r>
              <a:rPr sz="3200" spc="-5" dirty="0">
                <a:latin typeface="Times New Roman"/>
                <a:cs typeface="Times New Roman"/>
              </a:rPr>
              <a:t>	</a:t>
            </a:r>
            <a:r>
              <a:rPr sz="3200" dirty="0">
                <a:latin typeface="Times New Roman"/>
                <a:cs typeface="Times New Roman"/>
              </a:rPr>
              <a:t>CH</a:t>
            </a:r>
            <a:r>
              <a:rPr sz="2775" baseline="-24024" dirty="0">
                <a:latin typeface="Times New Roman"/>
                <a:cs typeface="Times New Roman"/>
              </a:rPr>
              <a:t>2</a:t>
            </a:r>
            <a:r>
              <a:rPr sz="3200" dirty="0">
                <a:latin typeface="Times New Roman"/>
                <a:cs typeface="Times New Roman"/>
              </a:rPr>
              <a:t>O +2S +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</a:t>
            </a:r>
            <a:r>
              <a:rPr sz="2775" baseline="-24024" dirty="0">
                <a:latin typeface="Times New Roman"/>
                <a:cs typeface="Times New Roman"/>
              </a:rPr>
              <a:t>2</a:t>
            </a:r>
            <a:r>
              <a:rPr sz="3200" dirty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450">
              <a:latin typeface="Times New Roman"/>
              <a:cs typeface="Times New Roman"/>
            </a:endParaRPr>
          </a:p>
          <a:p>
            <a:pPr marL="635000" marR="17780" indent="-609600">
              <a:lnSpc>
                <a:spcPct val="105700"/>
              </a:lnSpc>
              <a:spcBef>
                <a:spcPts val="5"/>
              </a:spcBef>
            </a:pPr>
            <a:r>
              <a:rPr sz="3200" dirty="0">
                <a:latin typeface="Times New Roman"/>
                <a:cs typeface="Times New Roman"/>
              </a:rPr>
              <a:t>H</a:t>
            </a:r>
            <a:r>
              <a:rPr sz="2775" baseline="-24024" dirty="0">
                <a:latin typeface="Times New Roman"/>
                <a:cs typeface="Times New Roman"/>
              </a:rPr>
              <a:t>2</a:t>
            </a:r>
            <a:r>
              <a:rPr sz="3200" dirty="0">
                <a:latin typeface="Times New Roman"/>
                <a:cs typeface="Times New Roman"/>
              </a:rPr>
              <a:t>S is the electron donor – </a:t>
            </a:r>
            <a:r>
              <a:rPr sz="3200" spc="-5" dirty="0">
                <a:latin typeface="Times New Roman"/>
                <a:cs typeface="Times New Roman"/>
              </a:rPr>
              <a:t>so </a:t>
            </a:r>
            <a:r>
              <a:rPr sz="3200" dirty="0">
                <a:latin typeface="Times New Roman"/>
                <a:cs typeface="Times New Roman"/>
              </a:rPr>
              <a:t>the reaction does not  produce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oxygen.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7130" y="340359"/>
            <a:ext cx="68052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Times New Roman"/>
                <a:cs typeface="Times New Roman"/>
              </a:rPr>
              <a:t>Cyanotoxins </a:t>
            </a:r>
            <a:r>
              <a:rPr b="0" spc="-5" dirty="0">
                <a:latin typeface="Times New Roman"/>
                <a:cs typeface="Times New Roman"/>
              </a:rPr>
              <a:t>in</a:t>
            </a:r>
            <a:r>
              <a:rPr b="0" spc="-4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Cyanobacteria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361440"/>
            <a:ext cx="7516495" cy="37617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5080" indent="-342900">
              <a:lnSpc>
                <a:spcPts val="3190"/>
              </a:lnSpc>
              <a:spcBef>
                <a:spcPts val="74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Neurotoxins – block neuron transmission in  muscles (</a:t>
            </a:r>
            <a:r>
              <a:rPr sz="3200" i="1" dirty="0">
                <a:latin typeface="Times New Roman"/>
                <a:cs typeface="Times New Roman"/>
              </a:rPr>
              <a:t>Anabaena,</a:t>
            </a:r>
            <a:r>
              <a:rPr sz="3200" i="1" spc="15" dirty="0">
                <a:latin typeface="Times New Roman"/>
                <a:cs typeface="Times New Roman"/>
              </a:rPr>
              <a:t> </a:t>
            </a:r>
            <a:r>
              <a:rPr sz="3200" i="1" dirty="0">
                <a:latin typeface="Times New Roman"/>
                <a:cs typeface="Times New Roman"/>
              </a:rPr>
              <a:t>Oscillatoria</a:t>
            </a:r>
            <a:r>
              <a:rPr sz="3200" dirty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Char char="•"/>
            </a:pPr>
            <a:endParaRPr sz="4150">
              <a:latin typeface="Times New Roman"/>
              <a:cs typeface="Times New Roman"/>
            </a:endParaRPr>
          </a:p>
          <a:p>
            <a:pPr marL="355600" marR="48895" indent="-342900">
              <a:lnSpc>
                <a:spcPct val="83200"/>
              </a:lnSpc>
              <a:buChar char="•"/>
              <a:tabLst>
                <a:tab pos="354965" algn="l"/>
                <a:tab pos="355600" algn="l"/>
                <a:tab pos="3924300" algn="l"/>
              </a:tabLst>
            </a:pPr>
            <a:r>
              <a:rPr sz="3200" dirty="0">
                <a:latin typeface="Times New Roman"/>
                <a:cs typeface="Times New Roman"/>
              </a:rPr>
              <a:t>Hepatotoxins – inhibit protein phosphatase,  cause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liver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bleeding.	Found </a:t>
            </a:r>
            <a:r>
              <a:rPr sz="3200" spc="-5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drinking  water. (</a:t>
            </a:r>
            <a:r>
              <a:rPr sz="3200" i="1" dirty="0">
                <a:latin typeface="Times New Roman"/>
                <a:cs typeface="Times New Roman"/>
              </a:rPr>
              <a:t>Anabaena, Oscillatoria, Nostoc</a:t>
            </a:r>
            <a:r>
              <a:rPr sz="3200" dirty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Times New Roman"/>
                <a:cs typeface="Times New Roman"/>
              </a:rPr>
              <a:t>Eg. </a:t>
            </a:r>
            <a:r>
              <a:rPr sz="3200" dirty="0">
                <a:latin typeface="Times New Roman"/>
                <a:cs typeface="Times New Roman"/>
              </a:rPr>
              <a:t>swimmers itch -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i="1" dirty="0">
                <a:latin typeface="Times New Roman"/>
                <a:cs typeface="Times New Roman"/>
              </a:rPr>
              <a:t>Lygnbia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6750" y="304801"/>
            <a:ext cx="296545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0" dirty="0">
                <a:latin typeface="Times New Roman"/>
                <a:cs typeface="Times New Roman"/>
              </a:rPr>
              <a:t>Evo</a:t>
            </a:r>
            <a:r>
              <a:rPr sz="5400" b="0" spc="5" dirty="0">
                <a:latin typeface="Times New Roman"/>
                <a:cs typeface="Times New Roman"/>
              </a:rPr>
              <a:t>l</a:t>
            </a:r>
            <a:r>
              <a:rPr sz="5400" b="0" dirty="0">
                <a:latin typeface="Times New Roman"/>
                <a:cs typeface="Times New Roman"/>
              </a:rPr>
              <a:t>u</a:t>
            </a:r>
            <a:r>
              <a:rPr sz="5400" b="0" spc="5" dirty="0">
                <a:latin typeface="Times New Roman"/>
                <a:cs typeface="Times New Roman"/>
              </a:rPr>
              <a:t>t</a:t>
            </a:r>
            <a:r>
              <a:rPr sz="5400" b="0" dirty="0">
                <a:latin typeface="Times New Roman"/>
                <a:cs typeface="Times New Roman"/>
              </a:rPr>
              <a:t>ion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353820"/>
            <a:ext cx="7695565" cy="1343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Old </a:t>
            </a:r>
            <a:r>
              <a:rPr sz="2800" dirty="0">
                <a:latin typeface="Times New Roman"/>
                <a:cs typeface="Times New Roman"/>
              </a:rPr>
              <a:t>3.5 </a:t>
            </a:r>
            <a:r>
              <a:rPr sz="2800" spc="-5" dirty="0">
                <a:latin typeface="Times New Roman"/>
                <a:cs typeface="Times New Roman"/>
              </a:rPr>
              <a:t>billion years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Dominated </a:t>
            </a:r>
            <a:r>
              <a:rPr sz="280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biogenic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reefs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spc="-5" smtClean="0">
                <a:latin typeface="Times New Roman"/>
                <a:cs typeface="Times New Roman"/>
              </a:rPr>
              <a:t>Cyanobacteria </a:t>
            </a:r>
            <a:r>
              <a:rPr sz="2800" b="1" dirty="0">
                <a:latin typeface="Times New Roman"/>
                <a:cs typeface="Times New Roman"/>
              </a:rPr>
              <a:t>were </a:t>
            </a:r>
            <a:r>
              <a:rPr sz="2800" b="1" spc="-5" dirty="0">
                <a:latin typeface="Times New Roman"/>
                <a:cs typeface="Times New Roman"/>
              </a:rPr>
              <a:t>first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algae!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381000" y="2743200"/>
            <a:ext cx="683577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841750" algn="l"/>
              </a:tabLst>
              <a:defRPr/>
            </a:pPr>
            <a:r>
              <a:rPr kumimoji="0" lang="en-IN" sz="4000" b="0" i="0" u="heavy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Cy</a:t>
            </a:r>
            <a:r>
              <a:rPr kumimoji="0" lang="en-IN" sz="4000" b="0" i="0" u="heavy" strike="noStrike" kern="0" cap="none" spc="1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a</a:t>
            </a:r>
            <a:r>
              <a:rPr kumimoji="0" lang="en-IN" sz="4000" b="0" i="0" u="heavy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noba</a:t>
            </a:r>
            <a:r>
              <a:rPr kumimoji="0" lang="en-IN" sz="4000" b="0" i="0" u="heavy" strike="noStrike" kern="0" cap="none" spc="1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c</a:t>
            </a:r>
            <a:r>
              <a:rPr kumimoji="0" lang="en-IN" sz="4000" b="0" i="0" u="heavy" strike="noStrike" kern="0" cap="none" spc="-5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t</a:t>
            </a:r>
            <a:r>
              <a:rPr kumimoji="0" lang="en-IN" sz="4000" b="0" i="0" u="heavy" strike="noStrike" kern="0" cap="none" spc="1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e</a:t>
            </a:r>
            <a:r>
              <a:rPr kumimoji="0" lang="en-IN" sz="4000" b="0" i="0" u="heavy" strike="noStrike" kern="0" cap="none" spc="-1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r</a:t>
            </a:r>
            <a:r>
              <a:rPr kumimoji="0" lang="en-IN" sz="4000" b="0" i="0" u="heavy" strike="noStrike" kern="0" cap="none" spc="5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i</a:t>
            </a:r>
            <a:r>
              <a:rPr kumimoji="0" lang="en-IN" sz="4000" b="0" i="0" u="heavy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a</a:t>
            </a:r>
            <a:r>
              <a:rPr lang="en-IN" sz="4000" u="heavy" kern="0" dirty="0">
                <a:latin typeface="Times New Roman"/>
                <a:ea typeface="+mj-ea"/>
                <a:cs typeface="Times New Roman"/>
              </a:rPr>
              <a:t> </a:t>
            </a:r>
            <a:r>
              <a:rPr kumimoji="0" lang="en-IN" sz="4000" b="0" i="0" u="heavy" strike="noStrike" kern="0" cap="none" spc="-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t</a:t>
            </a:r>
            <a:r>
              <a:rPr kumimoji="0" lang="en-IN" sz="4000" b="0" i="0" u="heavy" strike="noStrike" kern="0" cap="none" spc="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e</a:t>
            </a:r>
            <a:r>
              <a:rPr kumimoji="0" lang="en-IN" sz="4000" b="0" i="0" u="heavy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rminology</a:t>
            </a:r>
            <a:endParaRPr kumimoji="0" lang="en-IN" sz="4000" b="1" i="0" u="heavy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228600" y="3581400"/>
            <a:ext cx="8915400" cy="3120341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49554" indent="-237490">
              <a:lnSpc>
                <a:spcPct val="100000"/>
              </a:lnSpc>
              <a:spcBef>
                <a:spcPts val="610"/>
              </a:spcBef>
              <a:buChar char="-"/>
              <a:tabLst>
                <a:tab pos="250190" algn="l"/>
              </a:tabLst>
            </a:pPr>
            <a:r>
              <a:rPr sz="3200" dirty="0">
                <a:latin typeface="Times New Roman"/>
                <a:cs typeface="Times New Roman"/>
              </a:rPr>
              <a:t>Division Cyanophyta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ts val="3560"/>
              </a:lnSpc>
              <a:spcBef>
                <a:spcPts val="860"/>
              </a:spcBef>
              <a:buChar char="-"/>
              <a:tabLst>
                <a:tab pos="250190" algn="l"/>
              </a:tabLst>
            </a:pPr>
            <a:r>
              <a:rPr sz="3200" dirty="0">
                <a:latin typeface="Times New Roman"/>
                <a:cs typeface="Times New Roman"/>
              </a:rPr>
              <a:t>Cyanobacteria ‘formerly known </a:t>
            </a:r>
            <a:r>
              <a:rPr sz="3200" spc="5" dirty="0">
                <a:latin typeface="Times New Roman"/>
                <a:cs typeface="Times New Roman"/>
              </a:rPr>
              <a:t>as’ </a:t>
            </a:r>
            <a:r>
              <a:rPr sz="3200" spc="5" dirty="0">
                <a:solidFill>
                  <a:srgbClr val="0066FF"/>
                </a:solidFill>
                <a:latin typeface="Times New Roman"/>
                <a:cs typeface="Times New Roman"/>
              </a:rPr>
              <a:t> </a:t>
            </a:r>
            <a:r>
              <a:rPr sz="3200">
                <a:solidFill>
                  <a:srgbClr val="0066FF"/>
                </a:solidFill>
                <a:latin typeface="Times New Roman"/>
                <a:cs typeface="Times New Roman"/>
              </a:rPr>
              <a:t>Blue</a:t>
            </a:r>
            <a:r>
              <a:rPr sz="3200">
                <a:solidFill>
                  <a:srgbClr val="00CC00"/>
                </a:solidFill>
                <a:latin typeface="Times New Roman"/>
                <a:cs typeface="Times New Roman"/>
              </a:rPr>
              <a:t>Green</a:t>
            </a:r>
            <a:r>
              <a:rPr sz="3200" spc="5">
                <a:solidFill>
                  <a:srgbClr val="00CC00"/>
                </a:solidFill>
                <a:latin typeface="Times New Roman"/>
                <a:cs typeface="Times New Roman"/>
              </a:rPr>
              <a:t> </a:t>
            </a:r>
            <a:r>
              <a:rPr sz="3200" smtClean="0">
                <a:latin typeface="Times New Roman"/>
                <a:cs typeface="Times New Roman"/>
              </a:rPr>
              <a:t>Algae</a:t>
            </a:r>
            <a:endParaRPr sz="4150">
              <a:latin typeface="Times New Roman"/>
              <a:cs typeface="Times New Roman"/>
            </a:endParaRPr>
          </a:p>
          <a:p>
            <a:pPr marL="249554" indent="-237490">
              <a:lnSpc>
                <a:spcPct val="100000"/>
              </a:lnSpc>
              <a:buChar char="-"/>
              <a:tabLst>
                <a:tab pos="250190" algn="l"/>
              </a:tabLst>
            </a:pPr>
            <a:r>
              <a:rPr sz="3200" dirty="0">
                <a:latin typeface="Times New Roman"/>
                <a:cs typeface="Times New Roman"/>
              </a:rPr>
              <a:t>Cyano =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blue</a:t>
            </a:r>
            <a:endParaRPr sz="3200">
              <a:latin typeface="Times New Roman"/>
              <a:cs typeface="Times New Roman"/>
            </a:endParaRPr>
          </a:p>
          <a:p>
            <a:pPr marL="12700" marR="151130">
              <a:lnSpc>
                <a:spcPct val="92500"/>
              </a:lnSpc>
              <a:spcBef>
                <a:spcPts val="810"/>
              </a:spcBef>
              <a:buChar char="-"/>
              <a:tabLst>
                <a:tab pos="250190" algn="l"/>
              </a:tabLst>
            </a:pPr>
            <a:r>
              <a:rPr sz="3200" dirty="0">
                <a:latin typeface="Times New Roman"/>
                <a:cs typeface="Times New Roman"/>
              </a:rPr>
              <a:t>Bacteria – acknowledges that they  are more closely related to  prokaryotic bacteria than eukaryotic  algae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9120" y="492759"/>
            <a:ext cx="24491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Times New Roman"/>
                <a:cs typeface="Times New Roman"/>
              </a:rPr>
              <a:t>M</a:t>
            </a:r>
            <a:r>
              <a:rPr b="0" spc="5" dirty="0">
                <a:latin typeface="Times New Roman"/>
                <a:cs typeface="Times New Roman"/>
              </a:rPr>
              <a:t>o</a:t>
            </a:r>
            <a:r>
              <a:rPr b="0" dirty="0">
                <a:latin typeface="Times New Roman"/>
                <a:cs typeface="Times New Roman"/>
              </a:rPr>
              <a:t>v</a:t>
            </a:r>
            <a:r>
              <a:rPr b="0" spc="5" dirty="0">
                <a:latin typeface="Times New Roman"/>
                <a:cs typeface="Times New Roman"/>
              </a:rPr>
              <a:t>e</a:t>
            </a:r>
            <a:r>
              <a:rPr b="0" spc="-5" dirty="0">
                <a:latin typeface="Times New Roman"/>
                <a:cs typeface="Times New Roman"/>
              </a:rPr>
              <a:t>m</a:t>
            </a:r>
            <a:r>
              <a:rPr b="0" spc="5" dirty="0">
                <a:latin typeface="Times New Roman"/>
                <a:cs typeface="Times New Roman"/>
              </a:rPr>
              <a:t>e</a:t>
            </a:r>
            <a:r>
              <a:rPr b="0" dirty="0">
                <a:latin typeface="Times New Roman"/>
                <a:cs typeface="Times New Roman"/>
              </a:rPr>
              <a:t>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666240"/>
            <a:ext cx="8451215" cy="2724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100"/>
              </a:spcBef>
              <a:buChar char="•"/>
              <a:tabLst>
                <a:tab pos="621665" algn="l"/>
                <a:tab pos="622300" algn="l"/>
              </a:tabLst>
            </a:pPr>
            <a:r>
              <a:rPr sz="3200" spc="-5" dirty="0">
                <a:latin typeface="Times New Roman"/>
                <a:cs typeface="Times New Roman"/>
              </a:rPr>
              <a:t>No </a:t>
            </a:r>
            <a:r>
              <a:rPr sz="3200" dirty="0">
                <a:latin typeface="Times New Roman"/>
                <a:cs typeface="Times New Roman"/>
              </a:rPr>
              <a:t>flagellae or structures to </a:t>
            </a:r>
            <a:r>
              <a:rPr sz="3200" spc="5" dirty="0">
                <a:latin typeface="Times New Roman"/>
                <a:cs typeface="Times New Roman"/>
              </a:rPr>
              <a:t>enhance</a:t>
            </a:r>
            <a:r>
              <a:rPr sz="3200" spc="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movement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621665" algn="l"/>
              </a:tabLst>
            </a:pPr>
            <a:r>
              <a:rPr sz="3200" spc="-5" dirty="0">
                <a:latin typeface="Times New Roman"/>
                <a:cs typeface="Times New Roman"/>
              </a:rPr>
              <a:t>C)	</a:t>
            </a:r>
            <a:r>
              <a:rPr sz="3200" dirty="0">
                <a:latin typeface="Times New Roman"/>
                <a:cs typeface="Times New Roman"/>
              </a:rPr>
              <a:t>Excrete mucilage – jet propulsion,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gliding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621665" algn="l"/>
              </a:tabLst>
            </a:pPr>
            <a:r>
              <a:rPr sz="3200" spc="-5" dirty="0">
                <a:latin typeface="Times New Roman"/>
                <a:cs typeface="Times New Roman"/>
              </a:rPr>
              <a:t>E)	</a:t>
            </a:r>
            <a:r>
              <a:rPr sz="3200" dirty="0">
                <a:latin typeface="Times New Roman"/>
                <a:cs typeface="Times New Roman"/>
              </a:rPr>
              <a:t>Helix – fibers send </a:t>
            </a:r>
            <a:r>
              <a:rPr sz="3200" spc="5" dirty="0">
                <a:latin typeface="Times New Roman"/>
                <a:cs typeface="Times New Roman"/>
              </a:rPr>
              <a:t>waves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contraction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45069" y="5596890"/>
            <a:ext cx="11626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Spi</a:t>
            </a:r>
            <a:r>
              <a:rPr sz="2400" i="1" spc="5" dirty="0">
                <a:latin typeface="Times New Roman"/>
                <a:cs typeface="Times New Roman"/>
              </a:rPr>
              <a:t>r</a:t>
            </a:r>
            <a:r>
              <a:rPr sz="2400" i="1" dirty="0">
                <a:latin typeface="Times New Roman"/>
                <a:cs typeface="Times New Roman"/>
              </a:rPr>
              <a:t>ulina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800" y="5374640"/>
            <a:ext cx="6248400" cy="944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6669" y="2244090"/>
            <a:ext cx="192151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i="1" u="none" dirty="0">
                <a:latin typeface="Times New Roman"/>
                <a:cs typeface="Times New Roman"/>
              </a:rPr>
              <a:t>Spirulina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5800" y="551180"/>
            <a:ext cx="7772400" cy="11747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83310" y="3463290"/>
            <a:ext cx="6975475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har char="•"/>
              <a:tabLst>
                <a:tab pos="287020" algn="l"/>
              </a:tabLst>
            </a:pPr>
            <a:r>
              <a:rPr sz="3600" spc="-5" dirty="0">
                <a:latin typeface="Times New Roman"/>
                <a:cs typeface="Times New Roman"/>
              </a:rPr>
              <a:t>filamentous</a:t>
            </a:r>
            <a:endParaRPr sz="3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har char="•"/>
              <a:tabLst>
                <a:tab pos="287020" algn="l"/>
              </a:tabLst>
            </a:pPr>
            <a:r>
              <a:rPr sz="3600" spc="-5" dirty="0">
                <a:latin typeface="Times New Roman"/>
                <a:cs typeface="Times New Roman"/>
              </a:rPr>
              <a:t>common </a:t>
            </a:r>
            <a:r>
              <a:rPr sz="3600" spc="-10" dirty="0">
                <a:latin typeface="Times New Roman"/>
                <a:cs typeface="Times New Roman"/>
              </a:rPr>
              <a:t>in </a:t>
            </a:r>
            <a:r>
              <a:rPr sz="3600" spc="-5" dirty="0">
                <a:latin typeface="Times New Roman"/>
                <a:cs typeface="Times New Roman"/>
              </a:rPr>
              <a:t>lakes with </a:t>
            </a:r>
            <a:r>
              <a:rPr sz="3600" dirty="0">
                <a:latin typeface="Times New Roman"/>
                <a:cs typeface="Times New Roman"/>
              </a:rPr>
              <a:t>high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pH</a:t>
            </a:r>
            <a:endParaRPr sz="3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har char="•"/>
              <a:tabLst>
                <a:tab pos="287020" algn="l"/>
              </a:tabLst>
            </a:pPr>
            <a:r>
              <a:rPr sz="3600" spc="-5" dirty="0">
                <a:latin typeface="Times New Roman"/>
                <a:cs typeface="Times New Roman"/>
              </a:rPr>
              <a:t>major food for flamingo populations</a:t>
            </a:r>
            <a:endParaRPr sz="3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har char="•"/>
              <a:tabLst>
                <a:tab pos="287020" algn="l"/>
              </a:tabLst>
            </a:pPr>
            <a:r>
              <a:rPr sz="3600" spc="-5" dirty="0">
                <a:latin typeface="Times New Roman"/>
                <a:cs typeface="Times New Roman"/>
              </a:rPr>
              <a:t>commercial food source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600" y="304800"/>
            <a:ext cx="6667500" cy="4084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16380" y="4528820"/>
            <a:ext cx="651573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Times New Roman"/>
                <a:cs typeface="Times New Roman"/>
              </a:rPr>
              <a:t>Anabaena </a:t>
            </a:r>
            <a:r>
              <a:rPr sz="2400" spc="-5" dirty="0">
                <a:latin typeface="Times New Roman"/>
                <a:cs typeface="Times New Roman"/>
              </a:rPr>
              <a:t>with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heterocyst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baseline="3472" dirty="0">
                <a:latin typeface="Times New Roman"/>
                <a:cs typeface="Times New Roman"/>
              </a:rPr>
              <a:t>- </a:t>
            </a:r>
            <a:r>
              <a:rPr sz="2400" dirty="0">
                <a:latin typeface="Times New Roman"/>
                <a:cs typeface="Times New Roman"/>
              </a:rPr>
              <a:t>common bloom forming species </a:t>
            </a:r>
            <a:r>
              <a:rPr sz="2400" spc="-5" dirty="0">
                <a:latin typeface="Times New Roman"/>
                <a:cs typeface="Times New Roman"/>
              </a:rPr>
              <a:t>with </a:t>
            </a:r>
            <a:r>
              <a:rPr sz="2400" dirty="0">
                <a:latin typeface="Times New Roman"/>
                <a:cs typeface="Times New Roman"/>
              </a:rPr>
              <a:t>nutrient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loads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5389" y="3463290"/>
            <a:ext cx="6265545" cy="1350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0">
              <a:lnSpc>
                <a:spcPct val="100000"/>
              </a:lnSpc>
              <a:spcBef>
                <a:spcPts val="100"/>
              </a:spcBef>
            </a:pPr>
            <a:r>
              <a:rPr sz="3600" i="1" spc="-5" dirty="0">
                <a:latin typeface="Times New Roman"/>
                <a:cs typeface="Times New Roman"/>
              </a:rPr>
              <a:t>Lyngbia</a:t>
            </a:r>
            <a:r>
              <a:rPr sz="3600" i="1" spc="5" dirty="0">
                <a:latin typeface="Times New Roman"/>
                <a:cs typeface="Times New Roman"/>
              </a:rPr>
              <a:t> </a:t>
            </a:r>
            <a:r>
              <a:rPr sz="3600" i="1" spc="-5" dirty="0">
                <a:latin typeface="Times New Roman"/>
                <a:cs typeface="Times New Roman"/>
              </a:rPr>
              <a:t>martensiana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70"/>
              </a:spcBef>
            </a:pPr>
            <a:r>
              <a:rPr sz="3200" dirty="0">
                <a:latin typeface="Times New Roman"/>
                <a:cs typeface="Times New Roman"/>
              </a:rPr>
              <a:t>Releases </a:t>
            </a:r>
            <a:r>
              <a:rPr sz="3200" spc="5" dirty="0">
                <a:latin typeface="Times New Roman"/>
                <a:cs typeface="Times New Roman"/>
              </a:rPr>
              <a:t>chemicals </a:t>
            </a:r>
            <a:r>
              <a:rPr sz="3200" dirty="0">
                <a:latin typeface="Times New Roman"/>
                <a:cs typeface="Times New Roman"/>
              </a:rPr>
              <a:t>causing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dermatitis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43000" y="455930"/>
            <a:ext cx="7086600" cy="27724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7239" y="340359"/>
            <a:ext cx="50476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Times New Roman"/>
                <a:cs typeface="Times New Roman"/>
              </a:rPr>
              <a:t>Asexual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Reproduction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437640"/>
            <a:ext cx="5562600" cy="3831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9554" indent="-237490">
              <a:lnSpc>
                <a:spcPct val="100000"/>
              </a:lnSpc>
              <a:spcBef>
                <a:spcPts val="100"/>
              </a:spcBef>
              <a:buChar char="-"/>
              <a:tabLst>
                <a:tab pos="250190" algn="l"/>
              </a:tabLst>
            </a:pPr>
            <a:r>
              <a:rPr sz="3200" dirty="0">
                <a:latin typeface="Times New Roman"/>
                <a:cs typeface="Times New Roman"/>
              </a:rPr>
              <a:t>Hormogonia formation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-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Char char="-"/>
            </a:pPr>
            <a:endParaRPr sz="4200">
              <a:latin typeface="Times New Roman"/>
              <a:cs typeface="Times New Roman"/>
            </a:endParaRPr>
          </a:p>
          <a:p>
            <a:pPr marL="249554" indent="-237490">
              <a:lnSpc>
                <a:spcPct val="100000"/>
              </a:lnSpc>
              <a:buChar char="-"/>
              <a:tabLst>
                <a:tab pos="250190" algn="l"/>
              </a:tabLst>
            </a:pPr>
            <a:r>
              <a:rPr sz="3200" dirty="0">
                <a:latin typeface="Times New Roman"/>
                <a:cs typeface="Times New Roman"/>
              </a:rPr>
              <a:t>Endospore / Akinete formation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-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Char char="-"/>
            </a:pPr>
            <a:endParaRPr sz="4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-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Fragmentation –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Char char="-"/>
            </a:pPr>
            <a:endParaRPr sz="4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-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Exospore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7239" y="340359"/>
            <a:ext cx="50476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Times New Roman"/>
                <a:cs typeface="Times New Roman"/>
              </a:rPr>
              <a:t>Asexual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Reproduction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285240"/>
            <a:ext cx="7320915" cy="132461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5080" indent="-342900">
              <a:lnSpc>
                <a:spcPct val="83200"/>
              </a:lnSpc>
              <a:spcBef>
                <a:spcPts val="745"/>
              </a:spcBef>
              <a:tabLst>
                <a:tab pos="2597150" algn="l"/>
              </a:tabLst>
            </a:pPr>
            <a:r>
              <a:rPr sz="3200" dirty="0">
                <a:latin typeface="Times New Roman"/>
                <a:cs typeface="Times New Roman"/>
              </a:rPr>
              <a:t>Hormogonia – short piece of trichome found  in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filaments.	It </a:t>
            </a:r>
            <a:r>
              <a:rPr sz="3200" spc="5" dirty="0">
                <a:latin typeface="Times New Roman"/>
                <a:cs typeface="Times New Roman"/>
              </a:rPr>
              <a:t>detaches </a:t>
            </a:r>
            <a:r>
              <a:rPr sz="3200" spc="-5" dirty="0">
                <a:latin typeface="Times New Roman"/>
                <a:cs typeface="Times New Roman"/>
              </a:rPr>
              <a:t>from </a:t>
            </a:r>
            <a:r>
              <a:rPr sz="3200" dirty="0">
                <a:latin typeface="Times New Roman"/>
                <a:cs typeface="Times New Roman"/>
              </a:rPr>
              <a:t>parent  filament and glides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away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391026" y="4695826"/>
          <a:ext cx="32004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95426" y="4695826"/>
          <a:ext cx="18288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6" name="object 6"/>
          <p:cNvGrpSpPr/>
          <p:nvPr/>
        </p:nvGrpSpPr>
        <p:grpSpPr>
          <a:xfrm>
            <a:off x="1357403" y="4557803"/>
            <a:ext cx="6429375" cy="638175"/>
            <a:chOff x="1357403" y="4557803"/>
            <a:chExt cx="6429375" cy="638175"/>
          </a:xfrm>
        </p:grpSpPr>
        <p:sp>
          <p:nvSpPr>
            <p:cNvPr id="7" name="object 7"/>
            <p:cNvSpPr/>
            <p:nvPr/>
          </p:nvSpPr>
          <p:spPr>
            <a:xfrm>
              <a:off x="1371599" y="4571999"/>
              <a:ext cx="6400800" cy="609600"/>
            </a:xfrm>
            <a:custGeom>
              <a:avLst/>
              <a:gdLst/>
              <a:ahLst/>
              <a:cxnLst/>
              <a:rect l="l" t="t" r="r" b="b"/>
              <a:pathLst>
                <a:path w="6400800" h="609600">
                  <a:moveTo>
                    <a:pt x="3200400" y="609600"/>
                  </a:moveTo>
                  <a:lnTo>
                    <a:pt x="0" y="609600"/>
                  </a:lnTo>
                  <a:lnTo>
                    <a:pt x="0" y="0"/>
                  </a:lnTo>
                  <a:lnTo>
                    <a:pt x="6400800" y="0"/>
                  </a:lnTo>
                  <a:lnTo>
                    <a:pt x="6400800" y="609600"/>
                  </a:lnTo>
                  <a:lnTo>
                    <a:pt x="3200400" y="609600"/>
                  </a:lnTo>
                  <a:close/>
                </a:path>
              </a:pathLst>
            </a:custGeom>
            <a:ln w="283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657600" y="4819649"/>
              <a:ext cx="609600" cy="114300"/>
            </a:xfrm>
            <a:custGeom>
              <a:avLst/>
              <a:gdLst/>
              <a:ahLst/>
              <a:cxnLst/>
              <a:rect l="l" t="t" r="r" b="b"/>
              <a:pathLst>
                <a:path w="609600" h="114300">
                  <a:moveTo>
                    <a:pt x="609600" y="38100"/>
                  </a:moveTo>
                  <a:lnTo>
                    <a:pt x="114300" y="38100"/>
                  </a:lnTo>
                  <a:lnTo>
                    <a:pt x="114300" y="0"/>
                  </a:lnTo>
                  <a:lnTo>
                    <a:pt x="0" y="57150"/>
                  </a:lnTo>
                  <a:lnTo>
                    <a:pt x="114300" y="114300"/>
                  </a:lnTo>
                  <a:lnTo>
                    <a:pt x="114300" y="76200"/>
                  </a:lnTo>
                  <a:lnTo>
                    <a:pt x="609600" y="76200"/>
                  </a:lnTo>
                  <a:lnTo>
                    <a:pt x="609600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647826" y="3400426"/>
          <a:ext cx="59436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1371600" y="3276600"/>
            <a:ext cx="6400800" cy="609600"/>
          </a:xfrm>
          <a:custGeom>
            <a:avLst/>
            <a:gdLst/>
            <a:ahLst/>
            <a:cxnLst/>
            <a:rect l="l" t="t" r="r" b="b"/>
            <a:pathLst>
              <a:path w="6400800" h="609600">
                <a:moveTo>
                  <a:pt x="3200400" y="609600"/>
                </a:moveTo>
                <a:lnTo>
                  <a:pt x="0" y="609600"/>
                </a:lnTo>
                <a:lnTo>
                  <a:pt x="0" y="0"/>
                </a:lnTo>
                <a:lnTo>
                  <a:pt x="6400800" y="0"/>
                </a:lnTo>
                <a:lnTo>
                  <a:pt x="6400800" y="609600"/>
                </a:lnTo>
                <a:lnTo>
                  <a:pt x="3200400" y="609600"/>
                </a:lnTo>
                <a:close/>
              </a:path>
            </a:pathLst>
          </a:custGeom>
          <a:ln w="283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4391026" y="5838826"/>
          <a:ext cx="32004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809626" y="5838826"/>
          <a:ext cx="18288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3" name="object 13"/>
          <p:cNvGrpSpPr/>
          <p:nvPr/>
        </p:nvGrpSpPr>
        <p:grpSpPr>
          <a:xfrm>
            <a:off x="2971800" y="5700803"/>
            <a:ext cx="4815205" cy="638175"/>
            <a:chOff x="2971800" y="5700803"/>
            <a:chExt cx="4815205" cy="638175"/>
          </a:xfrm>
        </p:grpSpPr>
        <p:sp>
          <p:nvSpPr>
            <p:cNvPr id="14" name="object 14"/>
            <p:cNvSpPr/>
            <p:nvPr/>
          </p:nvSpPr>
          <p:spPr>
            <a:xfrm>
              <a:off x="3581400" y="5714999"/>
              <a:ext cx="4191000" cy="609600"/>
            </a:xfrm>
            <a:custGeom>
              <a:avLst/>
              <a:gdLst/>
              <a:ahLst/>
              <a:cxnLst/>
              <a:rect l="l" t="t" r="r" b="b"/>
              <a:pathLst>
                <a:path w="4191000" h="609600">
                  <a:moveTo>
                    <a:pt x="2095500" y="609600"/>
                  </a:moveTo>
                  <a:lnTo>
                    <a:pt x="0" y="609600"/>
                  </a:lnTo>
                  <a:lnTo>
                    <a:pt x="0" y="0"/>
                  </a:lnTo>
                  <a:lnTo>
                    <a:pt x="4191000" y="0"/>
                  </a:lnTo>
                  <a:lnTo>
                    <a:pt x="4191000" y="609600"/>
                  </a:lnTo>
                  <a:lnTo>
                    <a:pt x="2095500" y="609600"/>
                  </a:lnTo>
                  <a:close/>
                </a:path>
              </a:pathLst>
            </a:custGeom>
            <a:ln w="283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971800" y="5962649"/>
              <a:ext cx="1143000" cy="114300"/>
            </a:xfrm>
            <a:custGeom>
              <a:avLst/>
              <a:gdLst/>
              <a:ahLst/>
              <a:cxnLst/>
              <a:rect l="l" t="t" r="r" b="b"/>
              <a:pathLst>
                <a:path w="1143000" h="114300">
                  <a:moveTo>
                    <a:pt x="1143000" y="38100"/>
                  </a:moveTo>
                  <a:lnTo>
                    <a:pt x="114300" y="38100"/>
                  </a:lnTo>
                  <a:lnTo>
                    <a:pt x="114300" y="0"/>
                  </a:lnTo>
                  <a:lnTo>
                    <a:pt x="0" y="57150"/>
                  </a:lnTo>
                  <a:lnTo>
                    <a:pt x="114300" y="114300"/>
                  </a:lnTo>
                  <a:lnTo>
                    <a:pt x="114300" y="76200"/>
                  </a:lnTo>
                  <a:lnTo>
                    <a:pt x="1143000" y="76200"/>
                  </a:lnTo>
                  <a:lnTo>
                    <a:pt x="1143000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15669" y="6357620"/>
            <a:ext cx="15684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H</a:t>
            </a:r>
            <a:r>
              <a:rPr sz="2400" dirty="0">
                <a:latin typeface="Times New Roman"/>
                <a:cs typeface="Times New Roman"/>
              </a:rPr>
              <a:t>ormo</a:t>
            </a:r>
            <a:r>
              <a:rPr sz="2400" spc="5" dirty="0">
                <a:latin typeface="Times New Roman"/>
                <a:cs typeface="Times New Roman"/>
              </a:rPr>
              <a:t>g</a:t>
            </a:r>
            <a:r>
              <a:rPr sz="2400" spc="-10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n</a:t>
            </a:r>
            <a:r>
              <a:rPr sz="2400" spc="10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8039" y="4528820"/>
            <a:ext cx="6084570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Oscillatoria </a:t>
            </a:r>
            <a:r>
              <a:rPr sz="2400" spc="-5" dirty="0">
                <a:latin typeface="Times New Roman"/>
                <a:cs typeface="Times New Roman"/>
              </a:rPr>
              <a:t>with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hormogonia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3600" baseline="3472" dirty="0">
                <a:latin typeface="Times New Roman"/>
                <a:cs typeface="Times New Roman"/>
              </a:rPr>
              <a:t>- </a:t>
            </a:r>
            <a:r>
              <a:rPr sz="2400" dirty="0">
                <a:latin typeface="Times New Roman"/>
                <a:cs typeface="Times New Roman"/>
              </a:rPr>
              <a:t>short pieces of a trichome that become detached  from the parent filament and glide </a:t>
            </a:r>
            <a:r>
              <a:rPr sz="2400" spc="-5" dirty="0">
                <a:latin typeface="Times New Roman"/>
                <a:cs typeface="Times New Roman"/>
              </a:rPr>
              <a:t>away </a:t>
            </a:r>
            <a:r>
              <a:rPr sz="2400" dirty="0">
                <a:latin typeface="Times New Roman"/>
                <a:cs typeface="Times New Roman"/>
              </a:rPr>
              <a:t>to form  new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filament.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15439" y="210820"/>
            <a:ext cx="5911850" cy="42849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98650" y="5368290"/>
            <a:ext cx="53968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Oscillatoria </a:t>
            </a:r>
            <a:r>
              <a:rPr sz="2400" dirty="0">
                <a:latin typeface="Times New Roman"/>
                <a:cs typeface="Times New Roman"/>
              </a:rPr>
              <a:t>(filamentous) </a:t>
            </a:r>
            <a:r>
              <a:rPr sz="2400" spc="-5" dirty="0">
                <a:latin typeface="Times New Roman"/>
                <a:cs typeface="Times New Roman"/>
              </a:rPr>
              <a:t>with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hormogonia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47800" y="762000"/>
            <a:ext cx="6681470" cy="39420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34606"/>
            <a:ext cx="6330315" cy="138303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94765">
              <a:lnSpc>
                <a:spcPct val="100000"/>
              </a:lnSpc>
              <a:spcBef>
                <a:spcPts val="1005"/>
              </a:spcBef>
            </a:pPr>
            <a:r>
              <a:rPr b="0" dirty="0">
                <a:latin typeface="Times New Roman"/>
                <a:cs typeface="Times New Roman"/>
              </a:rPr>
              <a:t>Asexual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Reproduction</a:t>
            </a: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3200" b="0" dirty="0">
                <a:latin typeface="Times New Roman"/>
                <a:cs typeface="Times New Roman"/>
              </a:rPr>
              <a:t>Akinete</a:t>
            </a:r>
            <a:r>
              <a:rPr sz="3200" b="0" u="none" dirty="0">
                <a:latin typeface="Times New Roman"/>
                <a:cs typeface="Times New Roman"/>
              </a:rPr>
              <a:t> – thick walled resting</a:t>
            </a:r>
            <a:r>
              <a:rPr sz="3200" b="0" u="none" spc="15" dirty="0">
                <a:latin typeface="Times New Roman"/>
                <a:cs typeface="Times New Roman"/>
              </a:rPr>
              <a:t> </a:t>
            </a:r>
            <a:r>
              <a:rPr sz="3200" b="0" u="none" dirty="0">
                <a:latin typeface="Times New Roman"/>
                <a:cs typeface="Times New Roman"/>
              </a:rPr>
              <a:t>spore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314826" y="3796667"/>
          <a:ext cx="36576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1190626" y="3491867"/>
            <a:ext cx="3181350" cy="1047750"/>
            <a:chOff x="1190626" y="3491867"/>
            <a:chExt cx="3181350" cy="1047750"/>
          </a:xfrm>
        </p:grpSpPr>
        <p:sp>
          <p:nvSpPr>
            <p:cNvPr id="5" name="object 5"/>
            <p:cNvSpPr/>
            <p:nvPr/>
          </p:nvSpPr>
          <p:spPr>
            <a:xfrm>
              <a:off x="1219199" y="3520440"/>
              <a:ext cx="3124200" cy="990600"/>
            </a:xfrm>
            <a:custGeom>
              <a:avLst/>
              <a:gdLst/>
              <a:ahLst/>
              <a:cxnLst/>
              <a:rect l="l" t="t" r="r" b="b"/>
              <a:pathLst>
                <a:path w="3124200" h="990600">
                  <a:moveTo>
                    <a:pt x="495300" y="838200"/>
                  </a:moveTo>
                  <a:lnTo>
                    <a:pt x="437394" y="835890"/>
                  </a:lnTo>
                  <a:lnTo>
                    <a:pt x="381488" y="829135"/>
                  </a:lnTo>
                  <a:lnTo>
                    <a:pt x="327948" y="818193"/>
                  </a:lnTo>
                  <a:lnTo>
                    <a:pt x="277141" y="803321"/>
                  </a:lnTo>
                  <a:lnTo>
                    <a:pt x="229433" y="784778"/>
                  </a:lnTo>
                  <a:lnTo>
                    <a:pt x="185190" y="762821"/>
                  </a:lnTo>
                  <a:lnTo>
                    <a:pt x="144780" y="737711"/>
                  </a:lnTo>
                  <a:lnTo>
                    <a:pt x="108568" y="709704"/>
                  </a:lnTo>
                  <a:lnTo>
                    <a:pt x="76922" y="679058"/>
                  </a:lnTo>
                  <a:lnTo>
                    <a:pt x="50207" y="646033"/>
                  </a:lnTo>
                  <a:lnTo>
                    <a:pt x="28791" y="610887"/>
                  </a:lnTo>
                  <a:lnTo>
                    <a:pt x="13040" y="573877"/>
                  </a:lnTo>
                  <a:lnTo>
                    <a:pt x="3321" y="535261"/>
                  </a:lnTo>
                  <a:lnTo>
                    <a:pt x="0" y="495300"/>
                  </a:lnTo>
                  <a:lnTo>
                    <a:pt x="3321" y="455338"/>
                  </a:lnTo>
                  <a:lnTo>
                    <a:pt x="13040" y="416722"/>
                  </a:lnTo>
                  <a:lnTo>
                    <a:pt x="28791" y="379712"/>
                  </a:lnTo>
                  <a:lnTo>
                    <a:pt x="50207" y="344566"/>
                  </a:lnTo>
                  <a:lnTo>
                    <a:pt x="76922" y="311541"/>
                  </a:lnTo>
                  <a:lnTo>
                    <a:pt x="108568" y="280895"/>
                  </a:lnTo>
                  <a:lnTo>
                    <a:pt x="144780" y="252888"/>
                  </a:lnTo>
                  <a:lnTo>
                    <a:pt x="185190" y="227778"/>
                  </a:lnTo>
                  <a:lnTo>
                    <a:pt x="229433" y="205821"/>
                  </a:lnTo>
                  <a:lnTo>
                    <a:pt x="277141" y="187278"/>
                  </a:lnTo>
                  <a:lnTo>
                    <a:pt x="327948" y="172406"/>
                  </a:lnTo>
                  <a:lnTo>
                    <a:pt x="381488" y="161464"/>
                  </a:lnTo>
                  <a:lnTo>
                    <a:pt x="437394" y="154709"/>
                  </a:lnTo>
                  <a:lnTo>
                    <a:pt x="495300" y="152400"/>
                  </a:lnTo>
                  <a:lnTo>
                    <a:pt x="552970" y="154709"/>
                  </a:lnTo>
                  <a:lnTo>
                    <a:pt x="608711" y="161464"/>
                  </a:lnTo>
                  <a:lnTo>
                    <a:pt x="662147" y="172406"/>
                  </a:lnTo>
                  <a:lnTo>
                    <a:pt x="712903" y="187278"/>
                  </a:lnTo>
                  <a:lnTo>
                    <a:pt x="760604" y="205821"/>
                  </a:lnTo>
                  <a:lnTo>
                    <a:pt x="804876" y="227778"/>
                  </a:lnTo>
                  <a:lnTo>
                    <a:pt x="845343" y="252888"/>
                  </a:lnTo>
                  <a:lnTo>
                    <a:pt x="881631" y="280895"/>
                  </a:lnTo>
                  <a:lnTo>
                    <a:pt x="913365" y="311541"/>
                  </a:lnTo>
                  <a:lnTo>
                    <a:pt x="940170" y="344566"/>
                  </a:lnTo>
                  <a:lnTo>
                    <a:pt x="961670" y="379712"/>
                  </a:lnTo>
                  <a:lnTo>
                    <a:pt x="977492" y="416722"/>
                  </a:lnTo>
                  <a:lnTo>
                    <a:pt x="987260" y="455338"/>
                  </a:lnTo>
                  <a:lnTo>
                    <a:pt x="990600" y="495300"/>
                  </a:lnTo>
                  <a:lnTo>
                    <a:pt x="987260" y="535261"/>
                  </a:lnTo>
                  <a:lnTo>
                    <a:pt x="977492" y="573877"/>
                  </a:lnTo>
                  <a:lnTo>
                    <a:pt x="961670" y="610887"/>
                  </a:lnTo>
                  <a:lnTo>
                    <a:pt x="940170" y="646033"/>
                  </a:lnTo>
                  <a:lnTo>
                    <a:pt x="913365" y="679058"/>
                  </a:lnTo>
                  <a:lnTo>
                    <a:pt x="881631" y="709704"/>
                  </a:lnTo>
                  <a:lnTo>
                    <a:pt x="845343" y="737711"/>
                  </a:lnTo>
                  <a:lnTo>
                    <a:pt x="804876" y="762821"/>
                  </a:lnTo>
                  <a:lnTo>
                    <a:pt x="760604" y="784778"/>
                  </a:lnTo>
                  <a:lnTo>
                    <a:pt x="712903" y="803321"/>
                  </a:lnTo>
                  <a:lnTo>
                    <a:pt x="662147" y="818193"/>
                  </a:lnTo>
                  <a:lnTo>
                    <a:pt x="608711" y="829135"/>
                  </a:lnTo>
                  <a:lnTo>
                    <a:pt x="552970" y="835890"/>
                  </a:lnTo>
                  <a:lnTo>
                    <a:pt x="495300" y="838200"/>
                  </a:lnTo>
                  <a:close/>
                </a:path>
                <a:path w="3124200" h="990600">
                  <a:moveTo>
                    <a:pt x="495300" y="762000"/>
                  </a:moveTo>
                  <a:lnTo>
                    <a:pt x="439407" y="758510"/>
                  </a:lnTo>
                  <a:lnTo>
                    <a:pt x="386486" y="748405"/>
                  </a:lnTo>
                  <a:lnTo>
                    <a:pt x="337223" y="732236"/>
                  </a:lnTo>
                  <a:lnTo>
                    <a:pt x="292303" y="710549"/>
                  </a:lnTo>
                  <a:lnTo>
                    <a:pt x="252412" y="683894"/>
                  </a:lnTo>
                  <a:lnTo>
                    <a:pt x="218236" y="652820"/>
                  </a:lnTo>
                  <a:lnTo>
                    <a:pt x="190461" y="617875"/>
                  </a:lnTo>
                  <a:lnTo>
                    <a:pt x="169773" y="579607"/>
                  </a:lnTo>
                  <a:lnTo>
                    <a:pt x="156857" y="538566"/>
                  </a:lnTo>
                  <a:lnTo>
                    <a:pt x="152400" y="495300"/>
                  </a:lnTo>
                  <a:lnTo>
                    <a:pt x="156857" y="452033"/>
                  </a:lnTo>
                  <a:lnTo>
                    <a:pt x="169773" y="410992"/>
                  </a:lnTo>
                  <a:lnTo>
                    <a:pt x="190461" y="372724"/>
                  </a:lnTo>
                  <a:lnTo>
                    <a:pt x="218236" y="337779"/>
                  </a:lnTo>
                  <a:lnTo>
                    <a:pt x="252412" y="306705"/>
                  </a:lnTo>
                  <a:lnTo>
                    <a:pt x="292303" y="280050"/>
                  </a:lnTo>
                  <a:lnTo>
                    <a:pt x="337223" y="258363"/>
                  </a:lnTo>
                  <a:lnTo>
                    <a:pt x="386486" y="242194"/>
                  </a:lnTo>
                  <a:lnTo>
                    <a:pt x="439407" y="232089"/>
                  </a:lnTo>
                  <a:lnTo>
                    <a:pt x="495300" y="228600"/>
                  </a:lnTo>
                  <a:lnTo>
                    <a:pt x="550884" y="232089"/>
                  </a:lnTo>
                  <a:lnTo>
                    <a:pt x="603625" y="242194"/>
                  </a:lnTo>
                  <a:lnTo>
                    <a:pt x="652816" y="258363"/>
                  </a:lnTo>
                  <a:lnTo>
                    <a:pt x="697748" y="280050"/>
                  </a:lnTo>
                  <a:lnTo>
                    <a:pt x="737711" y="306705"/>
                  </a:lnTo>
                  <a:lnTo>
                    <a:pt x="771997" y="337779"/>
                  </a:lnTo>
                  <a:lnTo>
                    <a:pt x="799898" y="372724"/>
                  </a:lnTo>
                  <a:lnTo>
                    <a:pt x="820704" y="410992"/>
                  </a:lnTo>
                  <a:lnTo>
                    <a:pt x="833708" y="452033"/>
                  </a:lnTo>
                  <a:lnTo>
                    <a:pt x="838200" y="495300"/>
                  </a:lnTo>
                  <a:lnTo>
                    <a:pt x="833708" y="538566"/>
                  </a:lnTo>
                  <a:lnTo>
                    <a:pt x="820704" y="579607"/>
                  </a:lnTo>
                  <a:lnTo>
                    <a:pt x="799898" y="617875"/>
                  </a:lnTo>
                  <a:lnTo>
                    <a:pt x="771997" y="652820"/>
                  </a:lnTo>
                  <a:lnTo>
                    <a:pt x="737711" y="683895"/>
                  </a:lnTo>
                  <a:lnTo>
                    <a:pt x="697748" y="710549"/>
                  </a:lnTo>
                  <a:lnTo>
                    <a:pt x="652816" y="732236"/>
                  </a:lnTo>
                  <a:lnTo>
                    <a:pt x="603625" y="748405"/>
                  </a:lnTo>
                  <a:lnTo>
                    <a:pt x="550884" y="758510"/>
                  </a:lnTo>
                  <a:lnTo>
                    <a:pt x="495300" y="762000"/>
                  </a:lnTo>
                  <a:close/>
                </a:path>
                <a:path w="3124200" h="990600">
                  <a:moveTo>
                    <a:pt x="2057400" y="990600"/>
                  </a:moveTo>
                  <a:lnTo>
                    <a:pt x="1992402" y="989699"/>
                  </a:lnTo>
                  <a:lnTo>
                    <a:pt x="1928437" y="987030"/>
                  </a:lnTo>
                  <a:lnTo>
                    <a:pt x="1865614" y="982645"/>
                  </a:lnTo>
                  <a:lnTo>
                    <a:pt x="1804045" y="976594"/>
                  </a:lnTo>
                  <a:lnTo>
                    <a:pt x="1743842" y="968930"/>
                  </a:lnTo>
                  <a:lnTo>
                    <a:pt x="1685117" y="959701"/>
                  </a:lnTo>
                  <a:lnTo>
                    <a:pt x="1627980" y="948961"/>
                  </a:lnTo>
                  <a:lnTo>
                    <a:pt x="1572544" y="936760"/>
                  </a:lnTo>
                  <a:lnTo>
                    <a:pt x="1518919" y="923148"/>
                  </a:lnTo>
                  <a:lnTo>
                    <a:pt x="1467218" y="908178"/>
                  </a:lnTo>
                  <a:lnTo>
                    <a:pt x="1417552" y="891900"/>
                  </a:lnTo>
                  <a:lnTo>
                    <a:pt x="1370032" y="874366"/>
                  </a:lnTo>
                  <a:lnTo>
                    <a:pt x="1324769" y="855626"/>
                  </a:lnTo>
                  <a:lnTo>
                    <a:pt x="1281876" y="835731"/>
                  </a:lnTo>
                  <a:lnTo>
                    <a:pt x="1241464" y="814733"/>
                  </a:lnTo>
                  <a:lnTo>
                    <a:pt x="1203644" y="792683"/>
                  </a:lnTo>
                  <a:lnTo>
                    <a:pt x="1168527" y="769632"/>
                  </a:lnTo>
                  <a:lnTo>
                    <a:pt x="1136226" y="745631"/>
                  </a:lnTo>
                  <a:lnTo>
                    <a:pt x="1106852" y="720730"/>
                  </a:lnTo>
                  <a:lnTo>
                    <a:pt x="1057329" y="668438"/>
                  </a:lnTo>
                  <a:lnTo>
                    <a:pt x="1020852" y="613162"/>
                  </a:lnTo>
                  <a:lnTo>
                    <a:pt x="998311" y="555313"/>
                  </a:lnTo>
                  <a:lnTo>
                    <a:pt x="990600" y="495300"/>
                  </a:lnTo>
                  <a:lnTo>
                    <a:pt x="992546" y="465178"/>
                  </a:lnTo>
                  <a:lnTo>
                    <a:pt x="1007784" y="406400"/>
                  </a:lnTo>
                  <a:lnTo>
                    <a:pt x="1037404" y="349920"/>
                  </a:lnTo>
                  <a:lnTo>
                    <a:pt x="1080516" y="296159"/>
                  </a:lnTo>
                  <a:lnTo>
                    <a:pt x="1136226" y="245533"/>
                  </a:lnTo>
                  <a:lnTo>
                    <a:pt x="1168527" y="221527"/>
                  </a:lnTo>
                  <a:lnTo>
                    <a:pt x="1203644" y="198461"/>
                  </a:lnTo>
                  <a:lnTo>
                    <a:pt x="1241464" y="176388"/>
                  </a:lnTo>
                  <a:lnTo>
                    <a:pt x="1281876" y="155361"/>
                  </a:lnTo>
                  <a:lnTo>
                    <a:pt x="1324769" y="135431"/>
                  </a:lnTo>
                  <a:lnTo>
                    <a:pt x="1370032" y="116651"/>
                  </a:lnTo>
                  <a:lnTo>
                    <a:pt x="1417552" y="99073"/>
                  </a:lnTo>
                  <a:lnTo>
                    <a:pt x="1467218" y="82750"/>
                  </a:lnTo>
                  <a:lnTo>
                    <a:pt x="1518919" y="67733"/>
                  </a:lnTo>
                  <a:lnTo>
                    <a:pt x="1572544" y="54075"/>
                  </a:lnTo>
                  <a:lnTo>
                    <a:pt x="1627980" y="41828"/>
                  </a:lnTo>
                  <a:lnTo>
                    <a:pt x="1685117" y="31044"/>
                  </a:lnTo>
                  <a:lnTo>
                    <a:pt x="1743842" y="21776"/>
                  </a:lnTo>
                  <a:lnTo>
                    <a:pt x="1804045" y="14076"/>
                  </a:lnTo>
                  <a:lnTo>
                    <a:pt x="1865614" y="7996"/>
                  </a:lnTo>
                  <a:lnTo>
                    <a:pt x="1928437" y="3588"/>
                  </a:lnTo>
                  <a:lnTo>
                    <a:pt x="1992402" y="905"/>
                  </a:lnTo>
                  <a:lnTo>
                    <a:pt x="2057400" y="0"/>
                  </a:lnTo>
                  <a:lnTo>
                    <a:pt x="2122397" y="905"/>
                  </a:lnTo>
                  <a:lnTo>
                    <a:pt x="2186362" y="3588"/>
                  </a:lnTo>
                  <a:lnTo>
                    <a:pt x="2249185" y="7996"/>
                  </a:lnTo>
                  <a:lnTo>
                    <a:pt x="2310754" y="14076"/>
                  </a:lnTo>
                  <a:lnTo>
                    <a:pt x="2370957" y="21776"/>
                  </a:lnTo>
                  <a:lnTo>
                    <a:pt x="2429682" y="31044"/>
                  </a:lnTo>
                  <a:lnTo>
                    <a:pt x="2486819" y="41828"/>
                  </a:lnTo>
                  <a:lnTo>
                    <a:pt x="2542255" y="54075"/>
                  </a:lnTo>
                  <a:lnTo>
                    <a:pt x="2595879" y="67733"/>
                  </a:lnTo>
                  <a:lnTo>
                    <a:pt x="2647581" y="82750"/>
                  </a:lnTo>
                  <a:lnTo>
                    <a:pt x="2697247" y="99073"/>
                  </a:lnTo>
                  <a:lnTo>
                    <a:pt x="2744767" y="116651"/>
                  </a:lnTo>
                  <a:lnTo>
                    <a:pt x="2790030" y="135431"/>
                  </a:lnTo>
                  <a:lnTo>
                    <a:pt x="2832923" y="155361"/>
                  </a:lnTo>
                  <a:lnTo>
                    <a:pt x="2873335" y="176388"/>
                  </a:lnTo>
                  <a:lnTo>
                    <a:pt x="2911155" y="198461"/>
                  </a:lnTo>
                  <a:lnTo>
                    <a:pt x="2946272" y="221527"/>
                  </a:lnTo>
                  <a:lnTo>
                    <a:pt x="2978573" y="245533"/>
                  </a:lnTo>
                  <a:lnTo>
                    <a:pt x="3007947" y="270428"/>
                  </a:lnTo>
                  <a:lnTo>
                    <a:pt x="3057470" y="322674"/>
                  </a:lnTo>
                  <a:lnTo>
                    <a:pt x="3093947" y="377846"/>
                  </a:lnTo>
                  <a:lnTo>
                    <a:pt x="3116488" y="435528"/>
                  </a:lnTo>
                  <a:lnTo>
                    <a:pt x="3124200" y="495300"/>
                  </a:lnTo>
                  <a:lnTo>
                    <a:pt x="3122253" y="525551"/>
                  </a:lnTo>
                  <a:lnTo>
                    <a:pt x="3107015" y="584534"/>
                  </a:lnTo>
                  <a:lnTo>
                    <a:pt x="3077395" y="641147"/>
                  </a:lnTo>
                  <a:lnTo>
                    <a:pt x="3034283" y="694982"/>
                  </a:lnTo>
                  <a:lnTo>
                    <a:pt x="2978573" y="745631"/>
                  </a:lnTo>
                  <a:lnTo>
                    <a:pt x="2946272" y="769632"/>
                  </a:lnTo>
                  <a:lnTo>
                    <a:pt x="2911155" y="792683"/>
                  </a:lnTo>
                  <a:lnTo>
                    <a:pt x="2873335" y="814733"/>
                  </a:lnTo>
                  <a:lnTo>
                    <a:pt x="2832923" y="835731"/>
                  </a:lnTo>
                  <a:lnTo>
                    <a:pt x="2790030" y="855626"/>
                  </a:lnTo>
                  <a:lnTo>
                    <a:pt x="2744767" y="874366"/>
                  </a:lnTo>
                  <a:lnTo>
                    <a:pt x="2697247" y="891900"/>
                  </a:lnTo>
                  <a:lnTo>
                    <a:pt x="2647581" y="908178"/>
                  </a:lnTo>
                  <a:lnTo>
                    <a:pt x="2595880" y="923148"/>
                  </a:lnTo>
                  <a:lnTo>
                    <a:pt x="2542255" y="936760"/>
                  </a:lnTo>
                  <a:lnTo>
                    <a:pt x="2486819" y="948961"/>
                  </a:lnTo>
                  <a:lnTo>
                    <a:pt x="2429682" y="959701"/>
                  </a:lnTo>
                  <a:lnTo>
                    <a:pt x="2370957" y="968930"/>
                  </a:lnTo>
                  <a:lnTo>
                    <a:pt x="2310754" y="976594"/>
                  </a:lnTo>
                  <a:lnTo>
                    <a:pt x="2249185" y="982645"/>
                  </a:lnTo>
                  <a:lnTo>
                    <a:pt x="2186362" y="987030"/>
                  </a:lnTo>
                  <a:lnTo>
                    <a:pt x="2122397" y="989699"/>
                  </a:lnTo>
                  <a:lnTo>
                    <a:pt x="2057400" y="990600"/>
                  </a:lnTo>
                  <a:close/>
                </a:path>
              </a:pathLst>
            </a:custGeom>
            <a:ln w="571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362200" y="3672840"/>
              <a:ext cx="1828800" cy="6858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362200" y="3672840"/>
              <a:ext cx="1828800" cy="685800"/>
            </a:xfrm>
            <a:custGeom>
              <a:avLst/>
              <a:gdLst/>
              <a:ahLst/>
              <a:cxnLst/>
              <a:rect l="l" t="t" r="r" b="b"/>
              <a:pathLst>
                <a:path w="1828800" h="685800">
                  <a:moveTo>
                    <a:pt x="914400" y="685800"/>
                  </a:moveTo>
                  <a:lnTo>
                    <a:pt x="846101" y="684858"/>
                  </a:lnTo>
                  <a:lnTo>
                    <a:pt x="779175" y="682078"/>
                  </a:lnTo>
                  <a:lnTo>
                    <a:pt x="713797" y="677526"/>
                  </a:lnTo>
                  <a:lnTo>
                    <a:pt x="650144" y="671269"/>
                  </a:lnTo>
                  <a:lnTo>
                    <a:pt x="588392" y="663374"/>
                  </a:lnTo>
                  <a:lnTo>
                    <a:pt x="528716" y="653905"/>
                  </a:lnTo>
                  <a:lnTo>
                    <a:pt x="471294" y="642932"/>
                  </a:lnTo>
                  <a:lnTo>
                    <a:pt x="416300" y="630519"/>
                  </a:lnTo>
                  <a:lnTo>
                    <a:pt x="363911" y="616733"/>
                  </a:lnTo>
                  <a:lnTo>
                    <a:pt x="314303" y="601642"/>
                  </a:lnTo>
                  <a:lnTo>
                    <a:pt x="267652" y="585311"/>
                  </a:lnTo>
                  <a:lnTo>
                    <a:pt x="224134" y="567807"/>
                  </a:lnTo>
                  <a:lnTo>
                    <a:pt x="183925" y="549197"/>
                  </a:lnTo>
                  <a:lnTo>
                    <a:pt x="147201" y="529547"/>
                  </a:lnTo>
                  <a:lnTo>
                    <a:pt x="114138" y="508923"/>
                  </a:lnTo>
                  <a:lnTo>
                    <a:pt x="59701" y="465023"/>
                  </a:lnTo>
                  <a:lnTo>
                    <a:pt x="22020" y="418029"/>
                  </a:lnTo>
                  <a:lnTo>
                    <a:pt x="2505" y="368472"/>
                  </a:lnTo>
                  <a:lnTo>
                    <a:pt x="0" y="342900"/>
                  </a:lnTo>
                  <a:lnTo>
                    <a:pt x="2505" y="317327"/>
                  </a:lnTo>
                  <a:lnTo>
                    <a:pt x="22020" y="267770"/>
                  </a:lnTo>
                  <a:lnTo>
                    <a:pt x="59701" y="220776"/>
                  </a:lnTo>
                  <a:lnTo>
                    <a:pt x="114138" y="176876"/>
                  </a:lnTo>
                  <a:lnTo>
                    <a:pt x="147201" y="156252"/>
                  </a:lnTo>
                  <a:lnTo>
                    <a:pt x="183925" y="136602"/>
                  </a:lnTo>
                  <a:lnTo>
                    <a:pt x="224134" y="117992"/>
                  </a:lnTo>
                  <a:lnTo>
                    <a:pt x="267652" y="100488"/>
                  </a:lnTo>
                  <a:lnTo>
                    <a:pt x="314303" y="84157"/>
                  </a:lnTo>
                  <a:lnTo>
                    <a:pt x="363911" y="69066"/>
                  </a:lnTo>
                  <a:lnTo>
                    <a:pt x="416300" y="55280"/>
                  </a:lnTo>
                  <a:lnTo>
                    <a:pt x="471294" y="42867"/>
                  </a:lnTo>
                  <a:lnTo>
                    <a:pt x="528716" y="31894"/>
                  </a:lnTo>
                  <a:lnTo>
                    <a:pt x="588392" y="22425"/>
                  </a:lnTo>
                  <a:lnTo>
                    <a:pt x="650144" y="14530"/>
                  </a:lnTo>
                  <a:lnTo>
                    <a:pt x="713797" y="8273"/>
                  </a:lnTo>
                  <a:lnTo>
                    <a:pt x="779175" y="3721"/>
                  </a:lnTo>
                  <a:lnTo>
                    <a:pt x="846101" y="941"/>
                  </a:lnTo>
                  <a:lnTo>
                    <a:pt x="914400" y="0"/>
                  </a:lnTo>
                  <a:lnTo>
                    <a:pt x="982698" y="941"/>
                  </a:lnTo>
                  <a:lnTo>
                    <a:pt x="1049624" y="3721"/>
                  </a:lnTo>
                  <a:lnTo>
                    <a:pt x="1115002" y="8273"/>
                  </a:lnTo>
                  <a:lnTo>
                    <a:pt x="1178655" y="14530"/>
                  </a:lnTo>
                  <a:lnTo>
                    <a:pt x="1240407" y="22425"/>
                  </a:lnTo>
                  <a:lnTo>
                    <a:pt x="1300083" y="31894"/>
                  </a:lnTo>
                  <a:lnTo>
                    <a:pt x="1357505" y="42867"/>
                  </a:lnTo>
                  <a:lnTo>
                    <a:pt x="1412499" y="55280"/>
                  </a:lnTo>
                  <a:lnTo>
                    <a:pt x="1464888" y="69066"/>
                  </a:lnTo>
                  <a:lnTo>
                    <a:pt x="1514496" y="84157"/>
                  </a:lnTo>
                  <a:lnTo>
                    <a:pt x="1561147" y="100488"/>
                  </a:lnTo>
                  <a:lnTo>
                    <a:pt x="1604665" y="117992"/>
                  </a:lnTo>
                  <a:lnTo>
                    <a:pt x="1644874" y="136602"/>
                  </a:lnTo>
                  <a:lnTo>
                    <a:pt x="1681598" y="156252"/>
                  </a:lnTo>
                  <a:lnTo>
                    <a:pt x="1714661" y="176876"/>
                  </a:lnTo>
                  <a:lnTo>
                    <a:pt x="1769098" y="220776"/>
                  </a:lnTo>
                  <a:lnTo>
                    <a:pt x="1806779" y="267770"/>
                  </a:lnTo>
                  <a:lnTo>
                    <a:pt x="1826294" y="317327"/>
                  </a:lnTo>
                  <a:lnTo>
                    <a:pt x="1828800" y="342900"/>
                  </a:lnTo>
                  <a:lnTo>
                    <a:pt x="1826294" y="368472"/>
                  </a:lnTo>
                  <a:lnTo>
                    <a:pt x="1806779" y="418029"/>
                  </a:lnTo>
                  <a:lnTo>
                    <a:pt x="1769098" y="465023"/>
                  </a:lnTo>
                  <a:lnTo>
                    <a:pt x="1714661" y="508923"/>
                  </a:lnTo>
                  <a:lnTo>
                    <a:pt x="1681598" y="529547"/>
                  </a:lnTo>
                  <a:lnTo>
                    <a:pt x="1644874" y="549197"/>
                  </a:lnTo>
                  <a:lnTo>
                    <a:pt x="1604665" y="567807"/>
                  </a:lnTo>
                  <a:lnTo>
                    <a:pt x="1561147" y="585311"/>
                  </a:lnTo>
                  <a:lnTo>
                    <a:pt x="1514496" y="601642"/>
                  </a:lnTo>
                  <a:lnTo>
                    <a:pt x="1464888" y="616733"/>
                  </a:lnTo>
                  <a:lnTo>
                    <a:pt x="1412499" y="630519"/>
                  </a:lnTo>
                  <a:lnTo>
                    <a:pt x="1357505" y="642932"/>
                  </a:lnTo>
                  <a:lnTo>
                    <a:pt x="1300083" y="653905"/>
                  </a:lnTo>
                  <a:lnTo>
                    <a:pt x="1240407" y="663374"/>
                  </a:lnTo>
                  <a:lnTo>
                    <a:pt x="1178655" y="671269"/>
                  </a:lnTo>
                  <a:lnTo>
                    <a:pt x="1115002" y="677526"/>
                  </a:lnTo>
                  <a:lnTo>
                    <a:pt x="1049624" y="682078"/>
                  </a:lnTo>
                  <a:lnTo>
                    <a:pt x="982698" y="684858"/>
                  </a:lnTo>
                  <a:lnTo>
                    <a:pt x="914400" y="685800"/>
                  </a:lnTo>
                  <a:close/>
                </a:path>
              </a:pathLst>
            </a:custGeom>
            <a:ln w="571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035300" y="2701290"/>
            <a:ext cx="228346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>
                <a:latin typeface="Times New Roman"/>
                <a:cs typeface="Times New Roman"/>
              </a:rPr>
              <a:t>A -</a:t>
            </a:r>
            <a:r>
              <a:rPr sz="4000" spc="-10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akinete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86230" y="2713990"/>
            <a:ext cx="39243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>
                <a:latin typeface="Times New Roman"/>
                <a:cs typeface="Times New Roman"/>
              </a:rPr>
              <a:t>H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800" y="685800"/>
            <a:ext cx="4560570" cy="4686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54070" y="5520690"/>
            <a:ext cx="99186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kin</a:t>
            </a:r>
            <a:r>
              <a:rPr sz="2400" spc="5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te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8100" y="332740"/>
            <a:ext cx="39884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0" dirty="0">
                <a:latin typeface="Times New Roman"/>
                <a:cs typeface="Times New Roman"/>
              </a:rPr>
              <a:t>Cy</a:t>
            </a:r>
            <a:r>
              <a:rPr sz="5400" b="0" spc="5" dirty="0">
                <a:latin typeface="Times New Roman"/>
                <a:cs typeface="Times New Roman"/>
              </a:rPr>
              <a:t>a</a:t>
            </a:r>
            <a:r>
              <a:rPr sz="5400" b="0" dirty="0">
                <a:latin typeface="Times New Roman"/>
                <a:cs typeface="Times New Roman"/>
              </a:rPr>
              <a:t>nob</a:t>
            </a:r>
            <a:r>
              <a:rPr sz="5400" b="0" spc="5" dirty="0">
                <a:latin typeface="Times New Roman"/>
                <a:cs typeface="Times New Roman"/>
              </a:rPr>
              <a:t>a</a:t>
            </a:r>
            <a:r>
              <a:rPr sz="5400" b="0" dirty="0">
                <a:latin typeface="Times New Roman"/>
                <a:cs typeface="Times New Roman"/>
              </a:rPr>
              <a:t>cter</a:t>
            </a:r>
            <a:r>
              <a:rPr sz="5400" b="0" spc="5" dirty="0">
                <a:latin typeface="Times New Roman"/>
                <a:cs typeface="Times New Roman"/>
              </a:rPr>
              <a:t>i</a:t>
            </a:r>
            <a:r>
              <a:rPr sz="5400" b="0" dirty="0">
                <a:latin typeface="Times New Roman"/>
                <a:cs typeface="Times New Roman"/>
              </a:rPr>
              <a:t>a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5039" y="1501140"/>
            <a:ext cx="7470140" cy="4516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>
                <a:latin typeface="Times New Roman"/>
                <a:cs typeface="Times New Roman"/>
              </a:rPr>
              <a:t>-Microscopic</a:t>
            </a:r>
            <a:r>
              <a:rPr sz="4000" spc="-1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organisms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5650">
              <a:latin typeface="Times New Roman"/>
              <a:cs typeface="Times New Roman"/>
            </a:endParaRPr>
          </a:p>
          <a:p>
            <a:pPr marL="12700" marR="5080">
              <a:lnSpc>
                <a:spcPts val="4430"/>
              </a:lnSpc>
              <a:spcBef>
                <a:spcPts val="5"/>
              </a:spcBef>
              <a:buChar char="-"/>
              <a:tabLst>
                <a:tab pos="307340" algn="l"/>
              </a:tabLst>
            </a:pPr>
            <a:r>
              <a:rPr sz="4000" dirty="0">
                <a:latin typeface="Times New Roman"/>
                <a:cs typeface="Times New Roman"/>
              </a:rPr>
              <a:t>Found in marine sediments and  pelagic zone, freshwater lakes,</a:t>
            </a:r>
            <a:r>
              <a:rPr sz="4000" spc="-7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soils,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Char char="-"/>
            </a:pPr>
            <a:endParaRPr sz="5550">
              <a:latin typeface="Times New Roman"/>
              <a:cs typeface="Times New Roman"/>
            </a:endParaRPr>
          </a:p>
          <a:p>
            <a:pPr marL="12700" marR="656590">
              <a:lnSpc>
                <a:spcPts val="4430"/>
              </a:lnSpc>
              <a:buChar char="-"/>
              <a:tabLst>
                <a:tab pos="307340" algn="l"/>
              </a:tabLst>
            </a:pPr>
            <a:r>
              <a:rPr sz="4000" dirty="0">
                <a:latin typeface="Times New Roman"/>
                <a:cs typeface="Times New Roman"/>
              </a:rPr>
              <a:t>Live in extreme environments</a:t>
            </a:r>
            <a:r>
              <a:rPr sz="4000" spc="-7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–  </a:t>
            </a:r>
            <a:r>
              <a:rPr sz="4000" spc="-5" dirty="0">
                <a:latin typeface="Times New Roman"/>
                <a:cs typeface="Times New Roman"/>
              </a:rPr>
              <a:t>chemically </a:t>
            </a:r>
            <a:r>
              <a:rPr sz="4000" dirty="0">
                <a:latin typeface="Times New Roman"/>
                <a:cs typeface="Times New Roman"/>
              </a:rPr>
              <a:t>and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temperature.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34606"/>
            <a:ext cx="6330315" cy="138303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94765">
              <a:lnSpc>
                <a:spcPct val="100000"/>
              </a:lnSpc>
              <a:spcBef>
                <a:spcPts val="1005"/>
              </a:spcBef>
            </a:pPr>
            <a:r>
              <a:rPr b="0" dirty="0">
                <a:latin typeface="Times New Roman"/>
                <a:cs typeface="Times New Roman"/>
              </a:rPr>
              <a:t>Asexual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Reproduction</a:t>
            </a: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3200" b="0" dirty="0">
                <a:latin typeface="Times New Roman"/>
                <a:cs typeface="Times New Roman"/>
              </a:rPr>
              <a:t>Akinete</a:t>
            </a:r>
            <a:r>
              <a:rPr sz="3200" b="0" u="none" dirty="0">
                <a:latin typeface="Times New Roman"/>
                <a:cs typeface="Times New Roman"/>
              </a:rPr>
              <a:t> – thick walled resting</a:t>
            </a:r>
            <a:r>
              <a:rPr sz="3200" b="0" u="none" spc="15" dirty="0">
                <a:latin typeface="Times New Roman"/>
                <a:cs typeface="Times New Roman"/>
              </a:rPr>
              <a:t> </a:t>
            </a:r>
            <a:r>
              <a:rPr sz="3200" b="0" u="none" dirty="0">
                <a:latin typeface="Times New Roman"/>
                <a:cs typeface="Times New Roman"/>
              </a:rPr>
              <a:t>spore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918970"/>
            <a:ext cx="6925309" cy="361061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5600" marR="1217295" indent="-342900">
              <a:lnSpc>
                <a:spcPts val="3200"/>
              </a:lnSpc>
              <a:spcBef>
                <a:spcPts val="740"/>
              </a:spcBef>
            </a:pPr>
            <a:r>
              <a:rPr sz="3200" dirty="0">
                <a:latin typeface="Times New Roman"/>
                <a:cs typeface="Times New Roman"/>
              </a:rPr>
              <a:t>Function – resistant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unfavorable  environmental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conditions.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5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200"/>
              </a:lnSpc>
            </a:pPr>
            <a:r>
              <a:rPr sz="3200" spc="5" dirty="0">
                <a:latin typeface="Times New Roman"/>
                <a:cs typeface="Times New Roman"/>
              </a:rPr>
              <a:t>Appear as </a:t>
            </a:r>
            <a:r>
              <a:rPr sz="3200" dirty="0">
                <a:latin typeface="Times New Roman"/>
                <a:cs typeface="Times New Roman"/>
              </a:rPr>
              <a:t>larger cells </a:t>
            </a:r>
            <a:r>
              <a:rPr sz="3200" spc="5" dirty="0">
                <a:latin typeface="Times New Roman"/>
                <a:cs typeface="Times New Roman"/>
              </a:rPr>
              <a:t>in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spc="5" dirty="0">
                <a:latin typeface="Times New Roman"/>
                <a:cs typeface="Times New Roman"/>
              </a:rPr>
              <a:t>chain </a:t>
            </a:r>
            <a:r>
              <a:rPr sz="3200" dirty="0">
                <a:latin typeface="Times New Roman"/>
                <a:cs typeface="Times New Roman"/>
              </a:rPr>
              <a:t>and  different than heterocyst. Generally lose  buoyancy</a:t>
            </a:r>
            <a:endParaRPr sz="3200">
              <a:latin typeface="Times New Roman"/>
              <a:cs typeface="Times New Roman"/>
            </a:endParaRPr>
          </a:p>
          <a:p>
            <a:pPr marL="834390">
              <a:lnSpc>
                <a:spcPct val="100000"/>
              </a:lnSpc>
              <a:spcBef>
                <a:spcPts val="2000"/>
              </a:spcBef>
              <a:tabLst>
                <a:tab pos="2282825" algn="l"/>
              </a:tabLst>
            </a:pPr>
            <a:r>
              <a:rPr sz="6000" baseline="-1388" dirty="0">
                <a:latin typeface="Times New Roman"/>
                <a:cs typeface="Times New Roman"/>
              </a:rPr>
              <a:t>H	</a:t>
            </a:r>
            <a:r>
              <a:rPr sz="4000" dirty="0">
                <a:latin typeface="Times New Roman"/>
                <a:cs typeface="Times New Roman"/>
              </a:rPr>
              <a:t>A -</a:t>
            </a:r>
            <a:r>
              <a:rPr sz="4000" spc="-2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akinete</a:t>
            </a:r>
            <a:endParaRPr sz="40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314826" y="5991226"/>
          <a:ext cx="36576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1190626" y="5686426"/>
            <a:ext cx="3181350" cy="1047750"/>
            <a:chOff x="1190626" y="5686426"/>
            <a:chExt cx="3181350" cy="1047750"/>
          </a:xfrm>
        </p:grpSpPr>
        <p:sp>
          <p:nvSpPr>
            <p:cNvPr id="6" name="object 6"/>
            <p:cNvSpPr/>
            <p:nvPr/>
          </p:nvSpPr>
          <p:spPr>
            <a:xfrm>
              <a:off x="1219199" y="5714999"/>
              <a:ext cx="3124200" cy="990600"/>
            </a:xfrm>
            <a:custGeom>
              <a:avLst/>
              <a:gdLst/>
              <a:ahLst/>
              <a:cxnLst/>
              <a:rect l="l" t="t" r="r" b="b"/>
              <a:pathLst>
                <a:path w="3124200" h="990600">
                  <a:moveTo>
                    <a:pt x="495300" y="838200"/>
                  </a:moveTo>
                  <a:lnTo>
                    <a:pt x="437394" y="835890"/>
                  </a:lnTo>
                  <a:lnTo>
                    <a:pt x="381488" y="829135"/>
                  </a:lnTo>
                  <a:lnTo>
                    <a:pt x="327948" y="818193"/>
                  </a:lnTo>
                  <a:lnTo>
                    <a:pt x="277141" y="803321"/>
                  </a:lnTo>
                  <a:lnTo>
                    <a:pt x="229433" y="784778"/>
                  </a:lnTo>
                  <a:lnTo>
                    <a:pt x="185190" y="762821"/>
                  </a:lnTo>
                  <a:lnTo>
                    <a:pt x="144780" y="737711"/>
                  </a:lnTo>
                  <a:lnTo>
                    <a:pt x="108568" y="709704"/>
                  </a:lnTo>
                  <a:lnTo>
                    <a:pt x="76922" y="679058"/>
                  </a:lnTo>
                  <a:lnTo>
                    <a:pt x="50207" y="646033"/>
                  </a:lnTo>
                  <a:lnTo>
                    <a:pt x="28791" y="610887"/>
                  </a:lnTo>
                  <a:lnTo>
                    <a:pt x="13040" y="573877"/>
                  </a:lnTo>
                  <a:lnTo>
                    <a:pt x="3321" y="535261"/>
                  </a:lnTo>
                  <a:lnTo>
                    <a:pt x="0" y="495300"/>
                  </a:lnTo>
                  <a:lnTo>
                    <a:pt x="3321" y="455103"/>
                  </a:lnTo>
                  <a:lnTo>
                    <a:pt x="13040" y="416323"/>
                  </a:lnTo>
                  <a:lnTo>
                    <a:pt x="28791" y="379208"/>
                  </a:lnTo>
                  <a:lnTo>
                    <a:pt x="50207" y="344010"/>
                  </a:lnTo>
                  <a:lnTo>
                    <a:pt x="76922" y="310978"/>
                  </a:lnTo>
                  <a:lnTo>
                    <a:pt x="108568" y="280362"/>
                  </a:lnTo>
                  <a:lnTo>
                    <a:pt x="144780" y="252412"/>
                  </a:lnTo>
                  <a:lnTo>
                    <a:pt x="185190" y="227378"/>
                  </a:lnTo>
                  <a:lnTo>
                    <a:pt x="229433" y="205509"/>
                  </a:lnTo>
                  <a:lnTo>
                    <a:pt x="277141" y="187056"/>
                  </a:lnTo>
                  <a:lnTo>
                    <a:pt x="327948" y="172269"/>
                  </a:lnTo>
                  <a:lnTo>
                    <a:pt x="381488" y="161397"/>
                  </a:lnTo>
                  <a:lnTo>
                    <a:pt x="437394" y="154690"/>
                  </a:lnTo>
                  <a:lnTo>
                    <a:pt x="495300" y="152400"/>
                  </a:lnTo>
                  <a:lnTo>
                    <a:pt x="552970" y="154690"/>
                  </a:lnTo>
                  <a:lnTo>
                    <a:pt x="608711" y="161397"/>
                  </a:lnTo>
                  <a:lnTo>
                    <a:pt x="662147" y="172269"/>
                  </a:lnTo>
                  <a:lnTo>
                    <a:pt x="712903" y="187056"/>
                  </a:lnTo>
                  <a:lnTo>
                    <a:pt x="760604" y="205509"/>
                  </a:lnTo>
                  <a:lnTo>
                    <a:pt x="804876" y="227378"/>
                  </a:lnTo>
                  <a:lnTo>
                    <a:pt x="845343" y="252412"/>
                  </a:lnTo>
                  <a:lnTo>
                    <a:pt x="881631" y="280362"/>
                  </a:lnTo>
                  <a:lnTo>
                    <a:pt x="913365" y="310978"/>
                  </a:lnTo>
                  <a:lnTo>
                    <a:pt x="940170" y="344010"/>
                  </a:lnTo>
                  <a:lnTo>
                    <a:pt x="961670" y="379208"/>
                  </a:lnTo>
                  <a:lnTo>
                    <a:pt x="977492" y="416323"/>
                  </a:lnTo>
                  <a:lnTo>
                    <a:pt x="987260" y="455103"/>
                  </a:lnTo>
                  <a:lnTo>
                    <a:pt x="990600" y="495300"/>
                  </a:lnTo>
                  <a:lnTo>
                    <a:pt x="987260" y="535261"/>
                  </a:lnTo>
                  <a:lnTo>
                    <a:pt x="977492" y="573877"/>
                  </a:lnTo>
                  <a:lnTo>
                    <a:pt x="961670" y="610887"/>
                  </a:lnTo>
                  <a:lnTo>
                    <a:pt x="940170" y="646033"/>
                  </a:lnTo>
                  <a:lnTo>
                    <a:pt x="913365" y="679058"/>
                  </a:lnTo>
                  <a:lnTo>
                    <a:pt x="881631" y="709704"/>
                  </a:lnTo>
                  <a:lnTo>
                    <a:pt x="845343" y="737711"/>
                  </a:lnTo>
                  <a:lnTo>
                    <a:pt x="804876" y="762821"/>
                  </a:lnTo>
                  <a:lnTo>
                    <a:pt x="760604" y="784778"/>
                  </a:lnTo>
                  <a:lnTo>
                    <a:pt x="712903" y="803321"/>
                  </a:lnTo>
                  <a:lnTo>
                    <a:pt x="662147" y="818193"/>
                  </a:lnTo>
                  <a:lnTo>
                    <a:pt x="608711" y="829135"/>
                  </a:lnTo>
                  <a:lnTo>
                    <a:pt x="552970" y="835890"/>
                  </a:lnTo>
                  <a:lnTo>
                    <a:pt x="495300" y="838200"/>
                  </a:lnTo>
                  <a:close/>
                </a:path>
                <a:path w="3124200" h="990600">
                  <a:moveTo>
                    <a:pt x="495300" y="762000"/>
                  </a:moveTo>
                  <a:lnTo>
                    <a:pt x="439407" y="758510"/>
                  </a:lnTo>
                  <a:lnTo>
                    <a:pt x="386486" y="748405"/>
                  </a:lnTo>
                  <a:lnTo>
                    <a:pt x="337223" y="732236"/>
                  </a:lnTo>
                  <a:lnTo>
                    <a:pt x="292303" y="710549"/>
                  </a:lnTo>
                  <a:lnTo>
                    <a:pt x="252412" y="683895"/>
                  </a:lnTo>
                  <a:lnTo>
                    <a:pt x="218236" y="652820"/>
                  </a:lnTo>
                  <a:lnTo>
                    <a:pt x="190461" y="617875"/>
                  </a:lnTo>
                  <a:lnTo>
                    <a:pt x="169773" y="579607"/>
                  </a:lnTo>
                  <a:lnTo>
                    <a:pt x="156857" y="538566"/>
                  </a:lnTo>
                  <a:lnTo>
                    <a:pt x="152400" y="495300"/>
                  </a:lnTo>
                  <a:lnTo>
                    <a:pt x="156857" y="452033"/>
                  </a:lnTo>
                  <a:lnTo>
                    <a:pt x="169773" y="410992"/>
                  </a:lnTo>
                  <a:lnTo>
                    <a:pt x="190461" y="372724"/>
                  </a:lnTo>
                  <a:lnTo>
                    <a:pt x="218236" y="337779"/>
                  </a:lnTo>
                  <a:lnTo>
                    <a:pt x="252412" y="306704"/>
                  </a:lnTo>
                  <a:lnTo>
                    <a:pt x="292303" y="280050"/>
                  </a:lnTo>
                  <a:lnTo>
                    <a:pt x="337223" y="258363"/>
                  </a:lnTo>
                  <a:lnTo>
                    <a:pt x="386486" y="242194"/>
                  </a:lnTo>
                  <a:lnTo>
                    <a:pt x="439407" y="232089"/>
                  </a:lnTo>
                  <a:lnTo>
                    <a:pt x="495300" y="228600"/>
                  </a:lnTo>
                  <a:lnTo>
                    <a:pt x="550884" y="232089"/>
                  </a:lnTo>
                  <a:lnTo>
                    <a:pt x="603625" y="242194"/>
                  </a:lnTo>
                  <a:lnTo>
                    <a:pt x="652816" y="258363"/>
                  </a:lnTo>
                  <a:lnTo>
                    <a:pt x="697748" y="280050"/>
                  </a:lnTo>
                  <a:lnTo>
                    <a:pt x="737711" y="306704"/>
                  </a:lnTo>
                  <a:lnTo>
                    <a:pt x="771997" y="337779"/>
                  </a:lnTo>
                  <a:lnTo>
                    <a:pt x="799898" y="372724"/>
                  </a:lnTo>
                  <a:lnTo>
                    <a:pt x="820704" y="410992"/>
                  </a:lnTo>
                  <a:lnTo>
                    <a:pt x="833708" y="452033"/>
                  </a:lnTo>
                  <a:lnTo>
                    <a:pt x="838200" y="495300"/>
                  </a:lnTo>
                  <a:lnTo>
                    <a:pt x="833708" y="538566"/>
                  </a:lnTo>
                  <a:lnTo>
                    <a:pt x="820704" y="579607"/>
                  </a:lnTo>
                  <a:lnTo>
                    <a:pt x="799898" y="617875"/>
                  </a:lnTo>
                  <a:lnTo>
                    <a:pt x="771997" y="652820"/>
                  </a:lnTo>
                  <a:lnTo>
                    <a:pt x="737711" y="683894"/>
                  </a:lnTo>
                  <a:lnTo>
                    <a:pt x="697748" y="710549"/>
                  </a:lnTo>
                  <a:lnTo>
                    <a:pt x="652816" y="732236"/>
                  </a:lnTo>
                  <a:lnTo>
                    <a:pt x="603625" y="748405"/>
                  </a:lnTo>
                  <a:lnTo>
                    <a:pt x="550884" y="758510"/>
                  </a:lnTo>
                  <a:lnTo>
                    <a:pt x="495300" y="762000"/>
                  </a:lnTo>
                  <a:close/>
                </a:path>
                <a:path w="3124200" h="990600">
                  <a:moveTo>
                    <a:pt x="2057400" y="990600"/>
                  </a:moveTo>
                  <a:lnTo>
                    <a:pt x="1992402" y="989694"/>
                  </a:lnTo>
                  <a:lnTo>
                    <a:pt x="1928437" y="987011"/>
                  </a:lnTo>
                  <a:lnTo>
                    <a:pt x="1865614" y="982603"/>
                  </a:lnTo>
                  <a:lnTo>
                    <a:pt x="1804045" y="976523"/>
                  </a:lnTo>
                  <a:lnTo>
                    <a:pt x="1743842" y="968823"/>
                  </a:lnTo>
                  <a:lnTo>
                    <a:pt x="1685117" y="959555"/>
                  </a:lnTo>
                  <a:lnTo>
                    <a:pt x="1627980" y="948771"/>
                  </a:lnTo>
                  <a:lnTo>
                    <a:pt x="1572544" y="936524"/>
                  </a:lnTo>
                  <a:lnTo>
                    <a:pt x="1518919" y="922866"/>
                  </a:lnTo>
                  <a:lnTo>
                    <a:pt x="1467218" y="907849"/>
                  </a:lnTo>
                  <a:lnTo>
                    <a:pt x="1417552" y="891526"/>
                  </a:lnTo>
                  <a:lnTo>
                    <a:pt x="1370032" y="873948"/>
                  </a:lnTo>
                  <a:lnTo>
                    <a:pt x="1324769" y="855168"/>
                  </a:lnTo>
                  <a:lnTo>
                    <a:pt x="1281876" y="835238"/>
                  </a:lnTo>
                  <a:lnTo>
                    <a:pt x="1241464" y="814211"/>
                  </a:lnTo>
                  <a:lnTo>
                    <a:pt x="1203644" y="792138"/>
                  </a:lnTo>
                  <a:lnTo>
                    <a:pt x="1168527" y="769072"/>
                  </a:lnTo>
                  <a:lnTo>
                    <a:pt x="1136226" y="745066"/>
                  </a:lnTo>
                  <a:lnTo>
                    <a:pt x="1106852" y="720171"/>
                  </a:lnTo>
                  <a:lnTo>
                    <a:pt x="1057329" y="667925"/>
                  </a:lnTo>
                  <a:lnTo>
                    <a:pt x="1020852" y="612753"/>
                  </a:lnTo>
                  <a:lnTo>
                    <a:pt x="998311" y="555071"/>
                  </a:lnTo>
                  <a:lnTo>
                    <a:pt x="990600" y="495300"/>
                  </a:lnTo>
                  <a:lnTo>
                    <a:pt x="992546" y="465178"/>
                  </a:lnTo>
                  <a:lnTo>
                    <a:pt x="1007784" y="406399"/>
                  </a:lnTo>
                  <a:lnTo>
                    <a:pt x="1037404" y="349920"/>
                  </a:lnTo>
                  <a:lnTo>
                    <a:pt x="1080516" y="296159"/>
                  </a:lnTo>
                  <a:lnTo>
                    <a:pt x="1136226" y="245533"/>
                  </a:lnTo>
                  <a:lnTo>
                    <a:pt x="1168527" y="221527"/>
                  </a:lnTo>
                  <a:lnTo>
                    <a:pt x="1203644" y="198461"/>
                  </a:lnTo>
                  <a:lnTo>
                    <a:pt x="1241464" y="176388"/>
                  </a:lnTo>
                  <a:lnTo>
                    <a:pt x="1281876" y="155361"/>
                  </a:lnTo>
                  <a:lnTo>
                    <a:pt x="1324769" y="135431"/>
                  </a:lnTo>
                  <a:lnTo>
                    <a:pt x="1370032" y="116651"/>
                  </a:lnTo>
                  <a:lnTo>
                    <a:pt x="1417552" y="99073"/>
                  </a:lnTo>
                  <a:lnTo>
                    <a:pt x="1467218" y="82750"/>
                  </a:lnTo>
                  <a:lnTo>
                    <a:pt x="1518919" y="67733"/>
                  </a:lnTo>
                  <a:lnTo>
                    <a:pt x="1572544" y="54075"/>
                  </a:lnTo>
                  <a:lnTo>
                    <a:pt x="1627980" y="41828"/>
                  </a:lnTo>
                  <a:lnTo>
                    <a:pt x="1685117" y="31044"/>
                  </a:lnTo>
                  <a:lnTo>
                    <a:pt x="1743842" y="21776"/>
                  </a:lnTo>
                  <a:lnTo>
                    <a:pt x="1804045" y="14076"/>
                  </a:lnTo>
                  <a:lnTo>
                    <a:pt x="1865614" y="7996"/>
                  </a:lnTo>
                  <a:lnTo>
                    <a:pt x="1928437" y="3588"/>
                  </a:lnTo>
                  <a:lnTo>
                    <a:pt x="1992402" y="905"/>
                  </a:lnTo>
                  <a:lnTo>
                    <a:pt x="2057400" y="0"/>
                  </a:lnTo>
                  <a:lnTo>
                    <a:pt x="2122397" y="905"/>
                  </a:lnTo>
                  <a:lnTo>
                    <a:pt x="2186362" y="3588"/>
                  </a:lnTo>
                  <a:lnTo>
                    <a:pt x="2249185" y="7996"/>
                  </a:lnTo>
                  <a:lnTo>
                    <a:pt x="2310754" y="14076"/>
                  </a:lnTo>
                  <a:lnTo>
                    <a:pt x="2370957" y="21776"/>
                  </a:lnTo>
                  <a:lnTo>
                    <a:pt x="2429682" y="31044"/>
                  </a:lnTo>
                  <a:lnTo>
                    <a:pt x="2486819" y="41828"/>
                  </a:lnTo>
                  <a:lnTo>
                    <a:pt x="2542255" y="54075"/>
                  </a:lnTo>
                  <a:lnTo>
                    <a:pt x="2595879" y="67733"/>
                  </a:lnTo>
                  <a:lnTo>
                    <a:pt x="2647581" y="82750"/>
                  </a:lnTo>
                  <a:lnTo>
                    <a:pt x="2697247" y="99073"/>
                  </a:lnTo>
                  <a:lnTo>
                    <a:pt x="2744767" y="116651"/>
                  </a:lnTo>
                  <a:lnTo>
                    <a:pt x="2790030" y="135431"/>
                  </a:lnTo>
                  <a:lnTo>
                    <a:pt x="2832923" y="155361"/>
                  </a:lnTo>
                  <a:lnTo>
                    <a:pt x="2873335" y="176388"/>
                  </a:lnTo>
                  <a:lnTo>
                    <a:pt x="2911155" y="198461"/>
                  </a:lnTo>
                  <a:lnTo>
                    <a:pt x="2946272" y="221527"/>
                  </a:lnTo>
                  <a:lnTo>
                    <a:pt x="2978573" y="245533"/>
                  </a:lnTo>
                  <a:lnTo>
                    <a:pt x="3007947" y="270428"/>
                  </a:lnTo>
                  <a:lnTo>
                    <a:pt x="3057470" y="322674"/>
                  </a:lnTo>
                  <a:lnTo>
                    <a:pt x="3093947" y="377846"/>
                  </a:lnTo>
                  <a:lnTo>
                    <a:pt x="3116488" y="435528"/>
                  </a:lnTo>
                  <a:lnTo>
                    <a:pt x="3124200" y="495300"/>
                  </a:lnTo>
                  <a:lnTo>
                    <a:pt x="3122253" y="525421"/>
                  </a:lnTo>
                  <a:lnTo>
                    <a:pt x="3107015" y="584200"/>
                  </a:lnTo>
                  <a:lnTo>
                    <a:pt x="3077395" y="640679"/>
                  </a:lnTo>
                  <a:lnTo>
                    <a:pt x="3034283" y="694440"/>
                  </a:lnTo>
                  <a:lnTo>
                    <a:pt x="2978573" y="745066"/>
                  </a:lnTo>
                  <a:lnTo>
                    <a:pt x="2946272" y="769072"/>
                  </a:lnTo>
                  <a:lnTo>
                    <a:pt x="2911155" y="792138"/>
                  </a:lnTo>
                  <a:lnTo>
                    <a:pt x="2873335" y="814211"/>
                  </a:lnTo>
                  <a:lnTo>
                    <a:pt x="2832923" y="835238"/>
                  </a:lnTo>
                  <a:lnTo>
                    <a:pt x="2790030" y="855168"/>
                  </a:lnTo>
                  <a:lnTo>
                    <a:pt x="2744767" y="873948"/>
                  </a:lnTo>
                  <a:lnTo>
                    <a:pt x="2697247" y="891526"/>
                  </a:lnTo>
                  <a:lnTo>
                    <a:pt x="2647581" y="907849"/>
                  </a:lnTo>
                  <a:lnTo>
                    <a:pt x="2595880" y="922866"/>
                  </a:lnTo>
                  <a:lnTo>
                    <a:pt x="2542255" y="936524"/>
                  </a:lnTo>
                  <a:lnTo>
                    <a:pt x="2486819" y="948771"/>
                  </a:lnTo>
                  <a:lnTo>
                    <a:pt x="2429682" y="959555"/>
                  </a:lnTo>
                  <a:lnTo>
                    <a:pt x="2370957" y="968823"/>
                  </a:lnTo>
                  <a:lnTo>
                    <a:pt x="2310754" y="976523"/>
                  </a:lnTo>
                  <a:lnTo>
                    <a:pt x="2249185" y="982603"/>
                  </a:lnTo>
                  <a:lnTo>
                    <a:pt x="2186362" y="987011"/>
                  </a:lnTo>
                  <a:lnTo>
                    <a:pt x="2122397" y="989694"/>
                  </a:lnTo>
                  <a:lnTo>
                    <a:pt x="2057400" y="990600"/>
                  </a:lnTo>
                  <a:close/>
                </a:path>
              </a:pathLst>
            </a:custGeom>
            <a:ln w="571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362200" y="5867399"/>
              <a:ext cx="1828800" cy="6858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362200" y="5867399"/>
              <a:ext cx="1828800" cy="685800"/>
            </a:xfrm>
            <a:custGeom>
              <a:avLst/>
              <a:gdLst/>
              <a:ahLst/>
              <a:cxnLst/>
              <a:rect l="l" t="t" r="r" b="b"/>
              <a:pathLst>
                <a:path w="1828800" h="685800">
                  <a:moveTo>
                    <a:pt x="914400" y="685800"/>
                  </a:moveTo>
                  <a:lnTo>
                    <a:pt x="846101" y="684858"/>
                  </a:lnTo>
                  <a:lnTo>
                    <a:pt x="779175" y="682078"/>
                  </a:lnTo>
                  <a:lnTo>
                    <a:pt x="713797" y="677526"/>
                  </a:lnTo>
                  <a:lnTo>
                    <a:pt x="650144" y="671269"/>
                  </a:lnTo>
                  <a:lnTo>
                    <a:pt x="588392" y="663374"/>
                  </a:lnTo>
                  <a:lnTo>
                    <a:pt x="528716" y="653905"/>
                  </a:lnTo>
                  <a:lnTo>
                    <a:pt x="471294" y="642932"/>
                  </a:lnTo>
                  <a:lnTo>
                    <a:pt x="416300" y="630519"/>
                  </a:lnTo>
                  <a:lnTo>
                    <a:pt x="363911" y="616733"/>
                  </a:lnTo>
                  <a:lnTo>
                    <a:pt x="314303" y="601642"/>
                  </a:lnTo>
                  <a:lnTo>
                    <a:pt x="267652" y="585311"/>
                  </a:lnTo>
                  <a:lnTo>
                    <a:pt x="224134" y="567807"/>
                  </a:lnTo>
                  <a:lnTo>
                    <a:pt x="183925" y="549197"/>
                  </a:lnTo>
                  <a:lnTo>
                    <a:pt x="147201" y="529547"/>
                  </a:lnTo>
                  <a:lnTo>
                    <a:pt x="114138" y="508923"/>
                  </a:lnTo>
                  <a:lnTo>
                    <a:pt x="59701" y="465023"/>
                  </a:lnTo>
                  <a:lnTo>
                    <a:pt x="22020" y="418029"/>
                  </a:lnTo>
                  <a:lnTo>
                    <a:pt x="2505" y="368472"/>
                  </a:lnTo>
                  <a:lnTo>
                    <a:pt x="0" y="342900"/>
                  </a:lnTo>
                  <a:lnTo>
                    <a:pt x="2505" y="317169"/>
                  </a:lnTo>
                  <a:lnTo>
                    <a:pt x="22020" y="267383"/>
                  </a:lnTo>
                  <a:lnTo>
                    <a:pt x="59701" y="220259"/>
                  </a:lnTo>
                  <a:lnTo>
                    <a:pt x="114138" y="176312"/>
                  </a:lnTo>
                  <a:lnTo>
                    <a:pt x="147201" y="155691"/>
                  </a:lnTo>
                  <a:lnTo>
                    <a:pt x="183925" y="136058"/>
                  </a:lnTo>
                  <a:lnTo>
                    <a:pt x="224134" y="117477"/>
                  </a:lnTo>
                  <a:lnTo>
                    <a:pt x="267652" y="100012"/>
                  </a:lnTo>
                  <a:lnTo>
                    <a:pt x="314303" y="83728"/>
                  </a:lnTo>
                  <a:lnTo>
                    <a:pt x="363911" y="68689"/>
                  </a:lnTo>
                  <a:lnTo>
                    <a:pt x="416300" y="54960"/>
                  </a:lnTo>
                  <a:lnTo>
                    <a:pt x="471294" y="42604"/>
                  </a:lnTo>
                  <a:lnTo>
                    <a:pt x="528716" y="31687"/>
                  </a:lnTo>
                  <a:lnTo>
                    <a:pt x="588392" y="22273"/>
                  </a:lnTo>
                  <a:lnTo>
                    <a:pt x="650144" y="14427"/>
                  </a:lnTo>
                  <a:lnTo>
                    <a:pt x="713797" y="8211"/>
                  </a:lnTo>
                  <a:lnTo>
                    <a:pt x="779175" y="3692"/>
                  </a:lnTo>
                  <a:lnTo>
                    <a:pt x="846101" y="933"/>
                  </a:lnTo>
                  <a:lnTo>
                    <a:pt x="914400" y="0"/>
                  </a:lnTo>
                  <a:lnTo>
                    <a:pt x="982698" y="933"/>
                  </a:lnTo>
                  <a:lnTo>
                    <a:pt x="1049624" y="3692"/>
                  </a:lnTo>
                  <a:lnTo>
                    <a:pt x="1115002" y="8211"/>
                  </a:lnTo>
                  <a:lnTo>
                    <a:pt x="1178655" y="14427"/>
                  </a:lnTo>
                  <a:lnTo>
                    <a:pt x="1240407" y="22273"/>
                  </a:lnTo>
                  <a:lnTo>
                    <a:pt x="1300083" y="31687"/>
                  </a:lnTo>
                  <a:lnTo>
                    <a:pt x="1357505" y="42604"/>
                  </a:lnTo>
                  <a:lnTo>
                    <a:pt x="1412499" y="54960"/>
                  </a:lnTo>
                  <a:lnTo>
                    <a:pt x="1464888" y="68689"/>
                  </a:lnTo>
                  <a:lnTo>
                    <a:pt x="1514496" y="83728"/>
                  </a:lnTo>
                  <a:lnTo>
                    <a:pt x="1561147" y="100012"/>
                  </a:lnTo>
                  <a:lnTo>
                    <a:pt x="1604665" y="117477"/>
                  </a:lnTo>
                  <a:lnTo>
                    <a:pt x="1644874" y="136058"/>
                  </a:lnTo>
                  <a:lnTo>
                    <a:pt x="1681598" y="155691"/>
                  </a:lnTo>
                  <a:lnTo>
                    <a:pt x="1714661" y="176312"/>
                  </a:lnTo>
                  <a:lnTo>
                    <a:pt x="1769098" y="220259"/>
                  </a:lnTo>
                  <a:lnTo>
                    <a:pt x="1806779" y="267383"/>
                  </a:lnTo>
                  <a:lnTo>
                    <a:pt x="1826294" y="317169"/>
                  </a:lnTo>
                  <a:lnTo>
                    <a:pt x="1828800" y="342900"/>
                  </a:lnTo>
                  <a:lnTo>
                    <a:pt x="1826294" y="368472"/>
                  </a:lnTo>
                  <a:lnTo>
                    <a:pt x="1806779" y="418029"/>
                  </a:lnTo>
                  <a:lnTo>
                    <a:pt x="1769098" y="465023"/>
                  </a:lnTo>
                  <a:lnTo>
                    <a:pt x="1714661" y="508923"/>
                  </a:lnTo>
                  <a:lnTo>
                    <a:pt x="1681598" y="529547"/>
                  </a:lnTo>
                  <a:lnTo>
                    <a:pt x="1644874" y="549197"/>
                  </a:lnTo>
                  <a:lnTo>
                    <a:pt x="1604665" y="567807"/>
                  </a:lnTo>
                  <a:lnTo>
                    <a:pt x="1561147" y="585311"/>
                  </a:lnTo>
                  <a:lnTo>
                    <a:pt x="1514496" y="601642"/>
                  </a:lnTo>
                  <a:lnTo>
                    <a:pt x="1464888" y="616733"/>
                  </a:lnTo>
                  <a:lnTo>
                    <a:pt x="1412499" y="630519"/>
                  </a:lnTo>
                  <a:lnTo>
                    <a:pt x="1357505" y="642932"/>
                  </a:lnTo>
                  <a:lnTo>
                    <a:pt x="1300083" y="653905"/>
                  </a:lnTo>
                  <a:lnTo>
                    <a:pt x="1240407" y="663374"/>
                  </a:lnTo>
                  <a:lnTo>
                    <a:pt x="1178655" y="671269"/>
                  </a:lnTo>
                  <a:lnTo>
                    <a:pt x="1115002" y="677526"/>
                  </a:lnTo>
                  <a:lnTo>
                    <a:pt x="1049624" y="682078"/>
                  </a:lnTo>
                  <a:lnTo>
                    <a:pt x="982698" y="684858"/>
                  </a:lnTo>
                  <a:lnTo>
                    <a:pt x="914400" y="685800"/>
                  </a:lnTo>
                  <a:close/>
                </a:path>
              </a:pathLst>
            </a:custGeom>
            <a:ln w="571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47239" y="149859"/>
            <a:ext cx="50476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Asexual</a:t>
            </a:r>
            <a:r>
              <a:rPr sz="4400" u="heavy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Reproduction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980440"/>
            <a:ext cx="50304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Fragmentation</a:t>
            </a:r>
            <a:r>
              <a:rPr sz="3200" dirty="0">
                <a:latin typeface="Times New Roman"/>
                <a:cs typeface="Times New Roman"/>
              </a:rPr>
              <a:t> -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fragmentation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09626" y="3019426"/>
          <a:ext cx="73152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076826" y="4314826"/>
          <a:ext cx="36576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04826" y="4314826"/>
          <a:ext cx="36576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3124200" y="3409950"/>
            <a:ext cx="631190" cy="704850"/>
          </a:xfrm>
          <a:custGeom>
            <a:avLst/>
            <a:gdLst/>
            <a:ahLst/>
            <a:cxnLst/>
            <a:rect l="l" t="t" r="r" b="b"/>
            <a:pathLst>
              <a:path w="631189" h="704850">
                <a:moveTo>
                  <a:pt x="631190" y="38100"/>
                </a:moveTo>
                <a:lnTo>
                  <a:pt x="588010" y="0"/>
                </a:lnTo>
                <a:lnTo>
                  <a:pt x="92354" y="557606"/>
                </a:lnTo>
                <a:lnTo>
                  <a:pt x="49530" y="519430"/>
                </a:lnTo>
                <a:lnTo>
                  <a:pt x="0" y="704850"/>
                </a:lnTo>
                <a:lnTo>
                  <a:pt x="177800" y="633730"/>
                </a:lnTo>
                <a:lnTo>
                  <a:pt x="135356" y="595922"/>
                </a:lnTo>
                <a:lnTo>
                  <a:pt x="631190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391150" y="3407409"/>
            <a:ext cx="781050" cy="707390"/>
          </a:xfrm>
          <a:custGeom>
            <a:avLst/>
            <a:gdLst/>
            <a:ahLst/>
            <a:cxnLst/>
            <a:rect l="l" t="t" r="r" b="b"/>
            <a:pathLst>
              <a:path w="781050" h="707389">
                <a:moveTo>
                  <a:pt x="781050" y="707390"/>
                </a:moveTo>
                <a:lnTo>
                  <a:pt x="711200" y="528320"/>
                </a:lnTo>
                <a:lnTo>
                  <a:pt x="672655" y="571106"/>
                </a:lnTo>
                <a:lnTo>
                  <a:pt x="38100" y="0"/>
                </a:lnTo>
                <a:lnTo>
                  <a:pt x="0" y="43180"/>
                </a:lnTo>
                <a:lnTo>
                  <a:pt x="634161" y="613816"/>
                </a:lnTo>
                <a:lnTo>
                  <a:pt x="595630" y="656590"/>
                </a:lnTo>
                <a:lnTo>
                  <a:pt x="781050" y="70739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0689" y="797559"/>
            <a:ext cx="31851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u="none" dirty="0">
                <a:latin typeface="Times New Roman"/>
                <a:cs typeface="Times New Roman"/>
              </a:rPr>
              <a:t>Oldest</a:t>
            </a:r>
            <a:r>
              <a:rPr b="0" u="none" spc="-70" dirty="0">
                <a:latin typeface="Times New Roman"/>
                <a:cs typeface="Times New Roman"/>
              </a:rPr>
              <a:t> </a:t>
            </a:r>
            <a:r>
              <a:rPr b="0" u="none" dirty="0">
                <a:latin typeface="Times New Roman"/>
                <a:cs typeface="Times New Roman"/>
              </a:rPr>
              <a:t>Fossils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600200"/>
            <a:ext cx="7922259" cy="213741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2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3.5by </a:t>
            </a:r>
            <a:r>
              <a:rPr sz="3200" spc="-5" dirty="0">
                <a:latin typeface="Times New Roman"/>
                <a:cs typeface="Times New Roman"/>
              </a:rPr>
              <a:t>old </a:t>
            </a:r>
            <a:r>
              <a:rPr sz="3200" spc="5" dirty="0">
                <a:latin typeface="Times New Roman"/>
                <a:cs typeface="Times New Roman"/>
              </a:rPr>
              <a:t>carbonaceous </a:t>
            </a:r>
            <a:r>
              <a:rPr sz="3200" dirty="0">
                <a:latin typeface="Times New Roman"/>
                <a:cs typeface="Times New Roman"/>
              </a:rPr>
              <a:t>microfossils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S.Africa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55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3.4by </a:t>
            </a:r>
            <a:r>
              <a:rPr sz="3200" spc="-5" dirty="0">
                <a:latin typeface="Times New Roman"/>
                <a:cs typeface="Times New Roman"/>
              </a:rPr>
              <a:t>old </a:t>
            </a:r>
            <a:r>
              <a:rPr sz="3200" dirty="0">
                <a:latin typeface="Times New Roman"/>
                <a:cs typeface="Times New Roman"/>
              </a:rPr>
              <a:t>filaments </a:t>
            </a:r>
            <a:r>
              <a:rPr sz="3200" spc="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microbial fossils – </a:t>
            </a:r>
            <a:r>
              <a:rPr sz="3200" spc="5" dirty="0">
                <a:latin typeface="Times New Roman"/>
                <a:cs typeface="Times New Roman"/>
              </a:rPr>
              <a:t>W.  </a:t>
            </a:r>
            <a:r>
              <a:rPr sz="3200" dirty="0">
                <a:latin typeface="Times New Roman"/>
                <a:cs typeface="Times New Roman"/>
              </a:rPr>
              <a:t>Australia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5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3.4 by old stromatolites – S.Africa,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Australia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6800" y="982980"/>
            <a:ext cx="7086600" cy="4503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87780" y="5900420"/>
            <a:ext cx="66033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imes New Roman"/>
                <a:cs typeface="Times New Roman"/>
              </a:rPr>
              <a:t>Stromatolites – Shark Bay, W.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Australia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964689" y="339090"/>
            <a:ext cx="5215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0" u="none" dirty="0" smtClean="0">
                <a:latin typeface="Times New Roman"/>
                <a:cs typeface="Times New Roman"/>
              </a:rPr>
              <a:t>                    </a:t>
            </a:r>
            <a:r>
              <a:rPr sz="2400" b="0" u="none" smtClean="0">
                <a:latin typeface="Times New Roman"/>
                <a:cs typeface="Times New Roman"/>
              </a:rPr>
              <a:t>Cyanobacteria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9" y="2057400"/>
            <a:ext cx="6248401" cy="3200400"/>
          </a:xfrm>
        </p:spPr>
        <p:txBody>
          <a:bodyPr/>
          <a:lstStyle/>
          <a:p>
            <a:r>
              <a:rPr lang="en-US" sz="9600" dirty="0" smtClean="0">
                <a:latin typeface="Snap ITC" pitchFamily="82" charset="0"/>
              </a:rPr>
              <a:t>THANKS</a:t>
            </a:r>
            <a:endParaRPr lang="en-US" sz="9600" dirty="0">
              <a:latin typeface="Snap ITC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7200" y="332740"/>
            <a:ext cx="31502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r>
              <a:rPr sz="54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</a:t>
            </a:r>
            <a:r>
              <a:rPr sz="5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por</a:t>
            </a:r>
            <a:r>
              <a:rPr sz="54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</a:t>
            </a:r>
            <a:r>
              <a:rPr sz="5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</a:t>
            </a:r>
            <a:r>
              <a:rPr sz="54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</a:t>
            </a:r>
            <a:r>
              <a:rPr sz="5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9140" y="1887220"/>
            <a:ext cx="7467600" cy="360299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81000" marR="272415" indent="-342900">
              <a:lnSpc>
                <a:spcPct val="87000"/>
              </a:lnSpc>
              <a:spcBef>
                <a:spcPts val="660"/>
              </a:spcBef>
            </a:pPr>
            <a:r>
              <a:rPr sz="3600" dirty="0">
                <a:latin typeface="Times New Roman"/>
                <a:cs typeface="Times New Roman"/>
              </a:rPr>
              <a:t>1) </a:t>
            </a:r>
            <a:r>
              <a:rPr sz="3600" spc="-5" dirty="0">
                <a:latin typeface="Times New Roman"/>
                <a:cs typeface="Times New Roman"/>
              </a:rPr>
              <a:t>First organisms </a:t>
            </a:r>
            <a:r>
              <a:rPr sz="3600" spc="-10" dirty="0">
                <a:latin typeface="Times New Roman"/>
                <a:cs typeface="Times New Roman"/>
              </a:rPr>
              <a:t>to </a:t>
            </a:r>
            <a:r>
              <a:rPr sz="3600" dirty="0">
                <a:latin typeface="Times New Roman"/>
                <a:cs typeface="Times New Roman"/>
              </a:rPr>
              <a:t>have 2  </a:t>
            </a:r>
            <a:r>
              <a:rPr sz="3600" spc="-5" dirty="0">
                <a:latin typeface="Times New Roman"/>
                <a:cs typeface="Times New Roman"/>
              </a:rPr>
              <a:t>photosystems and </a:t>
            </a:r>
            <a:r>
              <a:rPr sz="3600" dirty="0">
                <a:latin typeface="Times New Roman"/>
                <a:cs typeface="Times New Roman"/>
              </a:rPr>
              <a:t>to </a:t>
            </a:r>
            <a:r>
              <a:rPr sz="3600" spc="-5" dirty="0">
                <a:latin typeface="Times New Roman"/>
                <a:cs typeface="Times New Roman"/>
              </a:rPr>
              <a:t>produce organic  material </a:t>
            </a:r>
            <a:r>
              <a:rPr sz="3600" dirty="0">
                <a:latin typeface="Times New Roman"/>
                <a:cs typeface="Times New Roman"/>
              </a:rPr>
              <a:t>and </a:t>
            </a:r>
            <a:r>
              <a:rPr sz="3600" spc="-5" dirty="0">
                <a:latin typeface="Times New Roman"/>
                <a:cs typeface="Times New Roman"/>
              </a:rPr>
              <a:t>give </a:t>
            </a:r>
            <a:r>
              <a:rPr sz="3600" dirty="0">
                <a:latin typeface="Times New Roman"/>
                <a:cs typeface="Times New Roman"/>
              </a:rPr>
              <a:t>off </a:t>
            </a:r>
            <a:r>
              <a:rPr sz="3600" spc="-5" dirty="0">
                <a:latin typeface="Times New Roman"/>
                <a:cs typeface="Times New Roman"/>
              </a:rPr>
              <a:t>O</a:t>
            </a:r>
            <a:r>
              <a:rPr sz="3150" spc="-7" baseline="-23809" dirty="0">
                <a:latin typeface="Times New Roman"/>
                <a:cs typeface="Times New Roman"/>
              </a:rPr>
              <a:t>2 </a:t>
            </a:r>
            <a:r>
              <a:rPr sz="3600" spc="-5" dirty="0">
                <a:latin typeface="Times New Roman"/>
                <a:cs typeface="Times New Roman"/>
              </a:rPr>
              <a:t>as </a:t>
            </a:r>
            <a:r>
              <a:rPr sz="3600" dirty="0">
                <a:latin typeface="Times New Roman"/>
                <a:cs typeface="Times New Roman"/>
              </a:rPr>
              <a:t>a bi-  </a:t>
            </a:r>
            <a:r>
              <a:rPr sz="3600" spc="-5" dirty="0">
                <a:latin typeface="Times New Roman"/>
                <a:cs typeface="Times New Roman"/>
              </a:rPr>
              <a:t>product.</a:t>
            </a: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650">
              <a:latin typeface="Times New Roman"/>
              <a:cs typeface="Times New Roman"/>
            </a:endParaRPr>
          </a:p>
          <a:p>
            <a:pPr marL="381000" marR="17780" indent="-342900">
              <a:lnSpc>
                <a:spcPts val="3590"/>
              </a:lnSpc>
            </a:pPr>
            <a:r>
              <a:rPr sz="3600" spc="-5" dirty="0">
                <a:latin typeface="Wingdings"/>
                <a:cs typeface="Wingdings"/>
              </a:rPr>
              <a:t></a:t>
            </a:r>
            <a:r>
              <a:rPr sz="3600" spc="-5" dirty="0">
                <a:latin typeface="Times New Roman"/>
                <a:cs typeface="Times New Roman"/>
              </a:rPr>
              <a:t>Very important </a:t>
            </a:r>
            <a:r>
              <a:rPr sz="3600" spc="-10" dirty="0">
                <a:latin typeface="Times New Roman"/>
                <a:cs typeface="Times New Roman"/>
              </a:rPr>
              <a:t>to </a:t>
            </a:r>
            <a:r>
              <a:rPr sz="3600" spc="-5" dirty="0">
                <a:latin typeface="Times New Roman"/>
                <a:cs typeface="Times New Roman"/>
              </a:rPr>
              <a:t>the evolution </a:t>
            </a:r>
            <a:r>
              <a:rPr sz="3600" dirty="0">
                <a:latin typeface="Times New Roman"/>
                <a:cs typeface="Times New Roman"/>
              </a:rPr>
              <a:t>of the  </a:t>
            </a:r>
            <a:r>
              <a:rPr sz="3600" spc="-5" dirty="0">
                <a:latin typeface="Times New Roman"/>
                <a:cs typeface="Times New Roman"/>
              </a:rPr>
              <a:t>earths’ oxidizing atmosphere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.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629400" y="304800"/>
            <a:ext cx="1981200" cy="1752600"/>
          </a:xfrm>
          <a:prstGeom prst="rect">
            <a:avLst/>
          </a:prstGeom>
          <a:solidFill>
            <a:srgbClr val="0066FF"/>
          </a:solidFill>
          <a:ln w="93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20675">
              <a:lnSpc>
                <a:spcPts val="12819"/>
              </a:lnSpc>
            </a:pPr>
            <a:r>
              <a:rPr sz="11000" b="0" u="none" spc="-5" dirty="0">
                <a:solidFill>
                  <a:srgbClr val="66FF33"/>
                </a:solidFill>
                <a:latin typeface="Times New Roman"/>
                <a:cs typeface="Times New Roman"/>
              </a:rPr>
              <a:t>!!!</a:t>
            </a:r>
            <a:endParaRPr sz="1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7200" y="256540"/>
            <a:ext cx="31502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0" dirty="0">
                <a:latin typeface="Times New Roman"/>
                <a:cs typeface="Times New Roman"/>
              </a:rPr>
              <a:t>I</a:t>
            </a:r>
            <a:r>
              <a:rPr sz="5400" b="0" spc="5" dirty="0">
                <a:latin typeface="Times New Roman"/>
                <a:cs typeface="Times New Roman"/>
              </a:rPr>
              <a:t>m</a:t>
            </a:r>
            <a:r>
              <a:rPr sz="5400" b="0" dirty="0">
                <a:latin typeface="Times New Roman"/>
                <a:cs typeface="Times New Roman"/>
              </a:rPr>
              <a:t>por</a:t>
            </a:r>
            <a:r>
              <a:rPr sz="5400" b="0" spc="5" dirty="0">
                <a:latin typeface="Times New Roman"/>
                <a:cs typeface="Times New Roman"/>
              </a:rPr>
              <a:t>t</a:t>
            </a:r>
            <a:r>
              <a:rPr sz="5400" b="0" dirty="0">
                <a:latin typeface="Times New Roman"/>
                <a:cs typeface="Times New Roman"/>
              </a:rPr>
              <a:t>an</a:t>
            </a:r>
            <a:r>
              <a:rPr sz="5400" b="0" spc="5" dirty="0">
                <a:latin typeface="Times New Roman"/>
                <a:cs typeface="Times New Roman"/>
              </a:rPr>
              <a:t>c</a:t>
            </a:r>
            <a:r>
              <a:rPr sz="5400" b="0" dirty="0">
                <a:latin typeface="Times New Roman"/>
                <a:cs typeface="Times New Roman"/>
              </a:rPr>
              <a:t>e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3740" y="1361440"/>
            <a:ext cx="7646670" cy="4718050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406400" marR="17780" indent="-342900">
              <a:lnSpc>
                <a:spcPct val="92600"/>
              </a:lnSpc>
              <a:spcBef>
                <a:spcPts val="384"/>
              </a:spcBef>
            </a:pPr>
            <a:r>
              <a:rPr sz="3200" b="1" dirty="0">
                <a:latin typeface="Times New Roman"/>
                <a:cs typeface="Times New Roman"/>
              </a:rPr>
              <a:t>2) Many </a:t>
            </a:r>
            <a:r>
              <a:rPr sz="3200" dirty="0">
                <a:latin typeface="Times New Roman"/>
                <a:cs typeface="Times New Roman"/>
              </a:rPr>
              <a:t>– </a:t>
            </a:r>
            <a:r>
              <a:rPr sz="3200" spc="-5" dirty="0">
                <a:latin typeface="Times New Roman"/>
                <a:cs typeface="Times New Roman"/>
              </a:rPr>
              <a:t>fix </a:t>
            </a:r>
            <a:r>
              <a:rPr sz="3200" dirty="0">
                <a:latin typeface="Times New Roman"/>
                <a:cs typeface="Times New Roman"/>
              </a:rPr>
              <a:t>or convert atmospheric  nitrogen </a:t>
            </a:r>
            <a:r>
              <a:rPr sz="3200" spc="-5" dirty="0">
                <a:latin typeface="Times New Roman"/>
                <a:cs typeface="Times New Roman"/>
              </a:rPr>
              <a:t>into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usable forms</a:t>
            </a:r>
            <a:r>
              <a:rPr sz="3200" dirty="0">
                <a:latin typeface="Times New Roman"/>
                <a:cs typeface="Times New Roman"/>
              </a:rPr>
              <a:t> through Nitrogen  Fixation when other </a:t>
            </a:r>
            <a:r>
              <a:rPr sz="3200" spc="-5" dirty="0">
                <a:latin typeface="Times New Roman"/>
                <a:cs typeface="Times New Roman"/>
              </a:rPr>
              <a:t>forms </a:t>
            </a:r>
            <a:r>
              <a:rPr sz="3200" dirty="0">
                <a:latin typeface="Times New Roman"/>
                <a:cs typeface="Times New Roman"/>
              </a:rPr>
              <a:t>are</a:t>
            </a:r>
            <a:r>
              <a:rPr sz="3200" spc="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unavailable.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250">
              <a:latin typeface="Times New Roman"/>
              <a:cs typeface="Times New Roman"/>
            </a:endParaRPr>
          </a:p>
          <a:p>
            <a:pPr marL="406400" marR="140970" indent="-342900">
              <a:lnSpc>
                <a:spcPct val="99200"/>
              </a:lnSpc>
            </a:pPr>
            <a:r>
              <a:rPr sz="3200" dirty="0">
                <a:latin typeface="Times New Roman"/>
                <a:cs typeface="Times New Roman"/>
              </a:rPr>
              <a:t>IMPORTANT </a:t>
            </a:r>
            <a:r>
              <a:rPr sz="3200" spc="5" dirty="0">
                <a:latin typeface="Times New Roman"/>
                <a:cs typeface="Times New Roman"/>
              </a:rPr>
              <a:t>because </a:t>
            </a:r>
            <a:r>
              <a:rPr sz="3200" dirty="0">
                <a:latin typeface="Times New Roman"/>
                <a:cs typeface="Times New Roman"/>
              </a:rPr>
              <a:t>atmospheric N</a:t>
            </a:r>
            <a:r>
              <a:rPr sz="2775" baseline="-24024" dirty="0">
                <a:latin typeface="Times New Roman"/>
                <a:cs typeface="Times New Roman"/>
              </a:rPr>
              <a:t>2 </a:t>
            </a:r>
            <a:r>
              <a:rPr sz="3200" spc="-5" dirty="0">
                <a:latin typeface="Times New Roman"/>
                <a:cs typeface="Times New Roman"/>
              </a:rPr>
              <a:t>is  </a:t>
            </a:r>
            <a:r>
              <a:rPr sz="3200" dirty="0">
                <a:latin typeface="Times New Roman"/>
                <a:cs typeface="Times New Roman"/>
              </a:rPr>
              <a:t>unavailable to most </a:t>
            </a:r>
            <a:r>
              <a:rPr sz="3200" spc="-5" dirty="0">
                <a:latin typeface="Times New Roman"/>
                <a:cs typeface="Times New Roman"/>
              </a:rPr>
              <a:t>living </a:t>
            </a:r>
            <a:r>
              <a:rPr sz="3200" dirty="0">
                <a:latin typeface="Times New Roman"/>
                <a:cs typeface="Times New Roman"/>
              </a:rPr>
              <a:t>organisms  </a:t>
            </a:r>
            <a:r>
              <a:rPr sz="3200" spc="5" dirty="0">
                <a:latin typeface="Times New Roman"/>
                <a:cs typeface="Times New Roman"/>
              </a:rPr>
              <a:t>because </a:t>
            </a:r>
            <a:r>
              <a:rPr sz="3200" dirty="0">
                <a:latin typeface="Times New Roman"/>
                <a:cs typeface="Times New Roman"/>
              </a:rPr>
              <a:t>breaking </a:t>
            </a:r>
            <a:r>
              <a:rPr sz="3200" spc="-5" dirty="0">
                <a:latin typeface="Times New Roman"/>
                <a:cs typeface="Times New Roman"/>
              </a:rPr>
              <a:t>the triple </a:t>
            </a:r>
            <a:r>
              <a:rPr sz="3200" dirty="0">
                <a:latin typeface="Times New Roman"/>
                <a:cs typeface="Times New Roman"/>
              </a:rPr>
              <a:t>bond is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difficult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200">
              <a:latin typeface="Times New Roman"/>
              <a:cs typeface="Times New Roman"/>
            </a:endParaRPr>
          </a:p>
          <a:p>
            <a:pPr marL="2258060">
              <a:lnSpc>
                <a:spcPct val="100000"/>
              </a:lnSpc>
              <a:tabLst>
                <a:tab pos="3170555" algn="l"/>
              </a:tabLst>
            </a:pPr>
            <a:r>
              <a:rPr sz="4000" b="1" dirty="0">
                <a:latin typeface="Times New Roman"/>
                <a:cs typeface="Times New Roman"/>
              </a:rPr>
              <a:t>N	N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29000" y="563880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38100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29000" y="579120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38100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29000" y="594360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38100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3250" y="458470"/>
            <a:ext cx="73310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dirty="0">
                <a:latin typeface="Times New Roman"/>
                <a:cs typeface="Times New Roman"/>
              </a:rPr>
              <a:t>Cyanobacteria</a:t>
            </a:r>
            <a:r>
              <a:rPr sz="4800" b="0" spc="-50" dirty="0">
                <a:latin typeface="Times New Roman"/>
                <a:cs typeface="Times New Roman"/>
              </a:rPr>
              <a:t> </a:t>
            </a:r>
            <a:r>
              <a:rPr sz="4800" b="0" dirty="0">
                <a:latin typeface="Times New Roman"/>
                <a:cs typeface="Times New Roman"/>
              </a:rPr>
              <a:t>Characteristics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573530"/>
            <a:ext cx="7829550" cy="416052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308610" indent="-295910">
              <a:lnSpc>
                <a:spcPct val="100000"/>
              </a:lnSpc>
              <a:spcBef>
                <a:spcPts val="730"/>
              </a:spcBef>
              <a:buFont typeface="Times New Roman"/>
              <a:buChar char="-"/>
              <a:tabLst>
                <a:tab pos="308610" algn="l"/>
              </a:tabLst>
            </a:pPr>
            <a:r>
              <a:rPr sz="4000" b="1" spc="-5" dirty="0">
                <a:latin typeface="Times New Roman"/>
                <a:cs typeface="Times New Roman"/>
              </a:rPr>
              <a:t>Pigments </a:t>
            </a:r>
            <a:r>
              <a:rPr sz="4000" dirty="0">
                <a:latin typeface="Times New Roman"/>
                <a:cs typeface="Times New Roman"/>
              </a:rPr>
              <a:t>– chl a,</a:t>
            </a:r>
            <a:r>
              <a:rPr sz="4000" spc="-3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phycobiliproteins</a:t>
            </a:r>
            <a:endParaRPr sz="4000">
              <a:latin typeface="Times New Roman"/>
              <a:cs typeface="Times New Roman"/>
            </a:endParaRPr>
          </a:p>
          <a:p>
            <a:pPr marL="1223010" lvl="1" indent="-296545">
              <a:lnSpc>
                <a:spcPct val="100000"/>
              </a:lnSpc>
              <a:spcBef>
                <a:spcPts val="630"/>
              </a:spcBef>
              <a:buChar char="-"/>
              <a:tabLst>
                <a:tab pos="1223645" algn="l"/>
              </a:tabLst>
            </a:pPr>
            <a:r>
              <a:rPr sz="4000" dirty="0">
                <a:latin typeface="Times New Roman"/>
                <a:cs typeface="Times New Roman"/>
              </a:rPr>
              <a:t>phycoerythrin</a:t>
            </a:r>
            <a:endParaRPr sz="4000">
              <a:latin typeface="Times New Roman"/>
              <a:cs typeface="Times New Roman"/>
            </a:endParaRPr>
          </a:p>
          <a:p>
            <a:pPr marL="1223010" lvl="1" indent="-296545">
              <a:lnSpc>
                <a:spcPct val="100000"/>
              </a:lnSpc>
              <a:spcBef>
                <a:spcPts val="630"/>
              </a:spcBef>
              <a:buChar char="-"/>
              <a:tabLst>
                <a:tab pos="1223645" algn="l"/>
              </a:tabLst>
            </a:pPr>
            <a:r>
              <a:rPr sz="4000" dirty="0">
                <a:latin typeface="Times New Roman"/>
                <a:cs typeface="Times New Roman"/>
              </a:rPr>
              <a:t>phycocyanin * </a:t>
            </a:r>
            <a:r>
              <a:rPr sz="4000" spc="-5" dirty="0">
                <a:solidFill>
                  <a:srgbClr val="0066FF"/>
                </a:solidFill>
                <a:latin typeface="Times New Roman"/>
                <a:cs typeface="Times New Roman"/>
              </a:rPr>
              <a:t>Blue</a:t>
            </a:r>
            <a:r>
              <a:rPr sz="4000" spc="-5" dirty="0">
                <a:solidFill>
                  <a:srgbClr val="00CC00"/>
                </a:solidFill>
                <a:latin typeface="Times New Roman"/>
                <a:cs typeface="Times New Roman"/>
              </a:rPr>
              <a:t>Green</a:t>
            </a:r>
            <a:r>
              <a:rPr sz="4000" spc="-55" dirty="0">
                <a:solidFill>
                  <a:srgbClr val="00CC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Color</a:t>
            </a:r>
            <a:endParaRPr sz="4000">
              <a:latin typeface="Times New Roman"/>
              <a:cs typeface="Times New Roman"/>
            </a:endParaRPr>
          </a:p>
          <a:p>
            <a:pPr marL="1223010" lvl="1" indent="-296545">
              <a:lnSpc>
                <a:spcPct val="100000"/>
              </a:lnSpc>
              <a:spcBef>
                <a:spcPts val="620"/>
              </a:spcBef>
              <a:buChar char="-"/>
              <a:tabLst>
                <a:tab pos="1223645" algn="l"/>
              </a:tabLst>
            </a:pPr>
            <a:r>
              <a:rPr sz="4000" dirty="0">
                <a:latin typeface="Times New Roman"/>
                <a:cs typeface="Times New Roman"/>
              </a:rPr>
              <a:t>allophycocyanin</a:t>
            </a:r>
            <a:endParaRPr sz="4000">
              <a:latin typeface="Times New Roman"/>
              <a:cs typeface="Times New Roman"/>
            </a:endParaRPr>
          </a:p>
          <a:p>
            <a:pPr marL="308610" indent="-295910">
              <a:lnSpc>
                <a:spcPct val="100000"/>
              </a:lnSpc>
              <a:spcBef>
                <a:spcPts val="630"/>
              </a:spcBef>
              <a:buFont typeface="Times New Roman"/>
              <a:buChar char="-"/>
              <a:tabLst>
                <a:tab pos="308610" algn="l"/>
              </a:tabLst>
            </a:pPr>
            <a:r>
              <a:rPr sz="4000" b="1" dirty="0">
                <a:latin typeface="Times New Roman"/>
                <a:cs typeface="Times New Roman"/>
              </a:rPr>
              <a:t>Storage </a:t>
            </a:r>
            <a:r>
              <a:rPr sz="4000" dirty="0">
                <a:latin typeface="Times New Roman"/>
                <a:cs typeface="Times New Roman"/>
              </a:rPr>
              <a:t>–</a:t>
            </a:r>
            <a:r>
              <a:rPr sz="4000" spc="-2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glycogen</a:t>
            </a:r>
            <a:endParaRPr sz="4000">
              <a:latin typeface="Times New Roman"/>
              <a:cs typeface="Times New Roman"/>
            </a:endParaRPr>
          </a:p>
          <a:p>
            <a:pPr marL="308610" indent="-295910">
              <a:lnSpc>
                <a:spcPct val="100000"/>
              </a:lnSpc>
              <a:spcBef>
                <a:spcPts val="620"/>
              </a:spcBef>
              <a:buFont typeface="Times New Roman"/>
              <a:buChar char="-"/>
              <a:tabLst>
                <a:tab pos="308610" algn="l"/>
              </a:tabLst>
            </a:pPr>
            <a:r>
              <a:rPr sz="4000" b="1" spc="-5" dirty="0">
                <a:latin typeface="Times New Roman"/>
                <a:cs typeface="Times New Roman"/>
              </a:rPr>
              <a:t>Cell </a:t>
            </a:r>
            <a:r>
              <a:rPr sz="4000" b="1" dirty="0">
                <a:latin typeface="Times New Roman"/>
                <a:cs typeface="Times New Roman"/>
              </a:rPr>
              <a:t>Walls </a:t>
            </a:r>
            <a:r>
              <a:rPr sz="4000" dirty="0">
                <a:latin typeface="Times New Roman"/>
                <a:cs typeface="Times New Roman"/>
              </a:rPr>
              <a:t>– amino acids,</a:t>
            </a:r>
            <a:r>
              <a:rPr sz="4000" spc="-2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sugars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3000" y="713740"/>
            <a:ext cx="17792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0" u="none" spc="-5" dirty="0">
                <a:latin typeface="Times New Roman"/>
                <a:cs typeface="Times New Roman"/>
              </a:rPr>
              <a:t>For</a:t>
            </a:r>
            <a:r>
              <a:rPr sz="5400" b="0" u="none" dirty="0">
                <a:latin typeface="Times New Roman"/>
                <a:cs typeface="Times New Roman"/>
              </a:rPr>
              <a:t>ms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906270"/>
            <a:ext cx="6805295" cy="268732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1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latin typeface="Times New Roman"/>
                <a:cs typeface="Times New Roman"/>
              </a:rPr>
              <a:t>Unicell </a:t>
            </a:r>
            <a:r>
              <a:rPr sz="3200" dirty="0">
                <a:latin typeface="Times New Roman"/>
                <a:cs typeface="Times New Roman"/>
              </a:rPr>
              <a:t>– </a:t>
            </a:r>
            <a:r>
              <a:rPr sz="3200" spc="-5" dirty="0">
                <a:latin typeface="Times New Roman"/>
                <a:cs typeface="Times New Roman"/>
              </a:rPr>
              <a:t>with </a:t>
            </a:r>
            <a:r>
              <a:rPr sz="3200" dirty="0">
                <a:latin typeface="Times New Roman"/>
                <a:cs typeface="Times New Roman"/>
              </a:rPr>
              <a:t>mucilaginous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envelope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09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latin typeface="Times New Roman"/>
                <a:cs typeface="Times New Roman"/>
              </a:rPr>
              <a:t>Colonies</a:t>
            </a:r>
            <a:r>
              <a:rPr sz="3200" b="1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–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2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latin typeface="Times New Roman"/>
                <a:cs typeface="Times New Roman"/>
              </a:rPr>
              <a:t>Filaments </a:t>
            </a:r>
            <a:r>
              <a:rPr sz="3200" dirty="0">
                <a:latin typeface="Times New Roman"/>
                <a:cs typeface="Times New Roman"/>
              </a:rPr>
              <a:t>– uniserate </a:t>
            </a:r>
            <a:r>
              <a:rPr sz="3200" spc="-5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a single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row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550"/>
              </a:lnSpc>
              <a:spcBef>
                <a:spcPts val="870"/>
              </a:spcBef>
            </a:pPr>
            <a:r>
              <a:rPr sz="3200" dirty="0">
                <a:latin typeface="Times New Roman"/>
                <a:cs typeface="Times New Roman"/>
              </a:rPr>
              <a:t>- OR - multiserate – not TRUE branching  when trichomes are &gt; 1 in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rows</a:t>
            </a:r>
            <a:endParaRPr sz="3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91527" y="1443127"/>
            <a:ext cx="1076325" cy="847725"/>
            <a:chOff x="7691527" y="1443127"/>
            <a:chExt cx="1076325" cy="847725"/>
          </a:xfrm>
        </p:grpSpPr>
        <p:sp>
          <p:nvSpPr>
            <p:cNvPr id="5" name="object 5"/>
            <p:cNvSpPr/>
            <p:nvPr/>
          </p:nvSpPr>
          <p:spPr>
            <a:xfrm>
              <a:off x="7696199" y="1447800"/>
              <a:ext cx="1066800" cy="838200"/>
            </a:xfrm>
            <a:custGeom>
              <a:avLst/>
              <a:gdLst/>
              <a:ahLst/>
              <a:cxnLst/>
              <a:rect l="l" t="t" r="r" b="b"/>
              <a:pathLst>
                <a:path w="1066800" h="838200">
                  <a:moveTo>
                    <a:pt x="533400" y="0"/>
                  </a:moveTo>
                  <a:lnTo>
                    <a:pt x="478854" y="2167"/>
                  </a:lnTo>
                  <a:lnTo>
                    <a:pt x="425886" y="8527"/>
                  </a:lnTo>
                  <a:lnTo>
                    <a:pt x="374764" y="18869"/>
                  </a:lnTo>
                  <a:lnTo>
                    <a:pt x="325754" y="32980"/>
                  </a:lnTo>
                  <a:lnTo>
                    <a:pt x="279127" y="50648"/>
                  </a:lnTo>
                  <a:lnTo>
                    <a:pt x="235148" y="71660"/>
                  </a:lnTo>
                  <a:lnTo>
                    <a:pt x="194086" y="95806"/>
                  </a:lnTo>
                  <a:lnTo>
                    <a:pt x="156209" y="122872"/>
                  </a:lnTo>
                  <a:lnTo>
                    <a:pt x="121786" y="152647"/>
                  </a:lnTo>
                  <a:lnTo>
                    <a:pt x="91082" y="184918"/>
                  </a:lnTo>
                  <a:lnTo>
                    <a:pt x="64368" y="219474"/>
                  </a:lnTo>
                  <a:lnTo>
                    <a:pt x="41909" y="256103"/>
                  </a:lnTo>
                  <a:lnTo>
                    <a:pt x="23976" y="294592"/>
                  </a:lnTo>
                  <a:lnTo>
                    <a:pt x="10834" y="334729"/>
                  </a:lnTo>
                  <a:lnTo>
                    <a:pt x="2753" y="376302"/>
                  </a:lnTo>
                  <a:lnTo>
                    <a:pt x="0" y="419100"/>
                  </a:lnTo>
                  <a:lnTo>
                    <a:pt x="2753" y="461897"/>
                  </a:lnTo>
                  <a:lnTo>
                    <a:pt x="10834" y="503470"/>
                  </a:lnTo>
                  <a:lnTo>
                    <a:pt x="23976" y="543607"/>
                  </a:lnTo>
                  <a:lnTo>
                    <a:pt x="41909" y="582096"/>
                  </a:lnTo>
                  <a:lnTo>
                    <a:pt x="64368" y="618725"/>
                  </a:lnTo>
                  <a:lnTo>
                    <a:pt x="91082" y="653281"/>
                  </a:lnTo>
                  <a:lnTo>
                    <a:pt x="121786" y="685552"/>
                  </a:lnTo>
                  <a:lnTo>
                    <a:pt x="156209" y="715327"/>
                  </a:lnTo>
                  <a:lnTo>
                    <a:pt x="194086" y="742393"/>
                  </a:lnTo>
                  <a:lnTo>
                    <a:pt x="235148" y="766539"/>
                  </a:lnTo>
                  <a:lnTo>
                    <a:pt x="279127" y="787551"/>
                  </a:lnTo>
                  <a:lnTo>
                    <a:pt x="325754" y="805219"/>
                  </a:lnTo>
                  <a:lnTo>
                    <a:pt x="374764" y="819330"/>
                  </a:lnTo>
                  <a:lnTo>
                    <a:pt x="425886" y="829672"/>
                  </a:lnTo>
                  <a:lnTo>
                    <a:pt x="478854" y="836032"/>
                  </a:lnTo>
                  <a:lnTo>
                    <a:pt x="533400" y="838200"/>
                  </a:lnTo>
                  <a:lnTo>
                    <a:pt x="587945" y="836032"/>
                  </a:lnTo>
                  <a:lnTo>
                    <a:pt x="640913" y="829672"/>
                  </a:lnTo>
                  <a:lnTo>
                    <a:pt x="692035" y="819330"/>
                  </a:lnTo>
                  <a:lnTo>
                    <a:pt x="741045" y="805219"/>
                  </a:lnTo>
                  <a:lnTo>
                    <a:pt x="787672" y="787551"/>
                  </a:lnTo>
                  <a:lnTo>
                    <a:pt x="831651" y="766539"/>
                  </a:lnTo>
                  <a:lnTo>
                    <a:pt x="872713" y="742393"/>
                  </a:lnTo>
                  <a:lnTo>
                    <a:pt x="910590" y="715327"/>
                  </a:lnTo>
                  <a:lnTo>
                    <a:pt x="945013" y="685552"/>
                  </a:lnTo>
                  <a:lnTo>
                    <a:pt x="975717" y="653281"/>
                  </a:lnTo>
                  <a:lnTo>
                    <a:pt x="1002431" y="618725"/>
                  </a:lnTo>
                  <a:lnTo>
                    <a:pt x="1024890" y="582096"/>
                  </a:lnTo>
                  <a:lnTo>
                    <a:pt x="1042823" y="543607"/>
                  </a:lnTo>
                  <a:lnTo>
                    <a:pt x="1055965" y="503470"/>
                  </a:lnTo>
                  <a:lnTo>
                    <a:pt x="1064046" y="461897"/>
                  </a:lnTo>
                  <a:lnTo>
                    <a:pt x="1066800" y="419100"/>
                  </a:lnTo>
                  <a:lnTo>
                    <a:pt x="1064046" y="376302"/>
                  </a:lnTo>
                  <a:lnTo>
                    <a:pt x="1055965" y="334729"/>
                  </a:lnTo>
                  <a:lnTo>
                    <a:pt x="1042823" y="294592"/>
                  </a:lnTo>
                  <a:lnTo>
                    <a:pt x="1024890" y="256103"/>
                  </a:lnTo>
                  <a:lnTo>
                    <a:pt x="1002431" y="219474"/>
                  </a:lnTo>
                  <a:lnTo>
                    <a:pt x="975717" y="184918"/>
                  </a:lnTo>
                  <a:lnTo>
                    <a:pt x="945013" y="152647"/>
                  </a:lnTo>
                  <a:lnTo>
                    <a:pt x="910590" y="122872"/>
                  </a:lnTo>
                  <a:lnTo>
                    <a:pt x="872713" y="95806"/>
                  </a:lnTo>
                  <a:lnTo>
                    <a:pt x="831651" y="71660"/>
                  </a:lnTo>
                  <a:lnTo>
                    <a:pt x="787672" y="50648"/>
                  </a:lnTo>
                  <a:lnTo>
                    <a:pt x="741045" y="32980"/>
                  </a:lnTo>
                  <a:lnTo>
                    <a:pt x="692035" y="18869"/>
                  </a:lnTo>
                  <a:lnTo>
                    <a:pt x="640913" y="8527"/>
                  </a:lnTo>
                  <a:lnTo>
                    <a:pt x="587945" y="2167"/>
                  </a:lnTo>
                  <a:lnTo>
                    <a:pt x="533400" y="0"/>
                  </a:lnTo>
                  <a:close/>
                </a:path>
              </a:pathLst>
            </a:custGeom>
            <a:solidFill>
              <a:srgbClr val="986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696199" y="1447800"/>
              <a:ext cx="1066800" cy="838200"/>
            </a:xfrm>
            <a:custGeom>
              <a:avLst/>
              <a:gdLst/>
              <a:ahLst/>
              <a:cxnLst/>
              <a:rect l="l" t="t" r="r" b="b"/>
              <a:pathLst>
                <a:path w="1066800" h="838200">
                  <a:moveTo>
                    <a:pt x="533400" y="838200"/>
                  </a:moveTo>
                  <a:lnTo>
                    <a:pt x="478854" y="836032"/>
                  </a:lnTo>
                  <a:lnTo>
                    <a:pt x="425886" y="829672"/>
                  </a:lnTo>
                  <a:lnTo>
                    <a:pt x="374764" y="819330"/>
                  </a:lnTo>
                  <a:lnTo>
                    <a:pt x="325754" y="805219"/>
                  </a:lnTo>
                  <a:lnTo>
                    <a:pt x="279127" y="787551"/>
                  </a:lnTo>
                  <a:lnTo>
                    <a:pt x="235148" y="766539"/>
                  </a:lnTo>
                  <a:lnTo>
                    <a:pt x="194086" y="742393"/>
                  </a:lnTo>
                  <a:lnTo>
                    <a:pt x="156209" y="715327"/>
                  </a:lnTo>
                  <a:lnTo>
                    <a:pt x="121786" y="685552"/>
                  </a:lnTo>
                  <a:lnTo>
                    <a:pt x="91082" y="653281"/>
                  </a:lnTo>
                  <a:lnTo>
                    <a:pt x="64368" y="618725"/>
                  </a:lnTo>
                  <a:lnTo>
                    <a:pt x="41909" y="582096"/>
                  </a:lnTo>
                  <a:lnTo>
                    <a:pt x="23976" y="543607"/>
                  </a:lnTo>
                  <a:lnTo>
                    <a:pt x="10834" y="503470"/>
                  </a:lnTo>
                  <a:lnTo>
                    <a:pt x="2753" y="461897"/>
                  </a:lnTo>
                  <a:lnTo>
                    <a:pt x="0" y="419100"/>
                  </a:lnTo>
                  <a:lnTo>
                    <a:pt x="2753" y="376302"/>
                  </a:lnTo>
                  <a:lnTo>
                    <a:pt x="10834" y="334729"/>
                  </a:lnTo>
                  <a:lnTo>
                    <a:pt x="23976" y="294592"/>
                  </a:lnTo>
                  <a:lnTo>
                    <a:pt x="41909" y="256103"/>
                  </a:lnTo>
                  <a:lnTo>
                    <a:pt x="64368" y="219474"/>
                  </a:lnTo>
                  <a:lnTo>
                    <a:pt x="91082" y="184918"/>
                  </a:lnTo>
                  <a:lnTo>
                    <a:pt x="121786" y="152647"/>
                  </a:lnTo>
                  <a:lnTo>
                    <a:pt x="156209" y="122872"/>
                  </a:lnTo>
                  <a:lnTo>
                    <a:pt x="194086" y="95806"/>
                  </a:lnTo>
                  <a:lnTo>
                    <a:pt x="235148" y="71660"/>
                  </a:lnTo>
                  <a:lnTo>
                    <a:pt x="279127" y="50648"/>
                  </a:lnTo>
                  <a:lnTo>
                    <a:pt x="325754" y="32980"/>
                  </a:lnTo>
                  <a:lnTo>
                    <a:pt x="374764" y="18869"/>
                  </a:lnTo>
                  <a:lnTo>
                    <a:pt x="425886" y="8527"/>
                  </a:lnTo>
                  <a:lnTo>
                    <a:pt x="478854" y="2167"/>
                  </a:lnTo>
                  <a:lnTo>
                    <a:pt x="533400" y="0"/>
                  </a:lnTo>
                  <a:lnTo>
                    <a:pt x="587945" y="2167"/>
                  </a:lnTo>
                  <a:lnTo>
                    <a:pt x="640913" y="8527"/>
                  </a:lnTo>
                  <a:lnTo>
                    <a:pt x="692035" y="18869"/>
                  </a:lnTo>
                  <a:lnTo>
                    <a:pt x="741045" y="32980"/>
                  </a:lnTo>
                  <a:lnTo>
                    <a:pt x="787672" y="50648"/>
                  </a:lnTo>
                  <a:lnTo>
                    <a:pt x="831651" y="71660"/>
                  </a:lnTo>
                  <a:lnTo>
                    <a:pt x="872713" y="95806"/>
                  </a:lnTo>
                  <a:lnTo>
                    <a:pt x="910590" y="122872"/>
                  </a:lnTo>
                  <a:lnTo>
                    <a:pt x="945013" y="152647"/>
                  </a:lnTo>
                  <a:lnTo>
                    <a:pt x="975717" y="184918"/>
                  </a:lnTo>
                  <a:lnTo>
                    <a:pt x="1002431" y="219474"/>
                  </a:lnTo>
                  <a:lnTo>
                    <a:pt x="1024890" y="256103"/>
                  </a:lnTo>
                  <a:lnTo>
                    <a:pt x="1042823" y="294592"/>
                  </a:lnTo>
                  <a:lnTo>
                    <a:pt x="1055965" y="334729"/>
                  </a:lnTo>
                  <a:lnTo>
                    <a:pt x="1064046" y="376302"/>
                  </a:lnTo>
                  <a:lnTo>
                    <a:pt x="1066800" y="419100"/>
                  </a:lnTo>
                  <a:lnTo>
                    <a:pt x="1064046" y="461897"/>
                  </a:lnTo>
                  <a:lnTo>
                    <a:pt x="1055965" y="503470"/>
                  </a:lnTo>
                  <a:lnTo>
                    <a:pt x="1042823" y="543607"/>
                  </a:lnTo>
                  <a:lnTo>
                    <a:pt x="1024890" y="582096"/>
                  </a:lnTo>
                  <a:lnTo>
                    <a:pt x="1002431" y="618725"/>
                  </a:lnTo>
                  <a:lnTo>
                    <a:pt x="975717" y="653281"/>
                  </a:lnTo>
                  <a:lnTo>
                    <a:pt x="945013" y="685552"/>
                  </a:lnTo>
                  <a:lnTo>
                    <a:pt x="910590" y="715327"/>
                  </a:lnTo>
                  <a:lnTo>
                    <a:pt x="872713" y="742393"/>
                  </a:lnTo>
                  <a:lnTo>
                    <a:pt x="831651" y="766539"/>
                  </a:lnTo>
                  <a:lnTo>
                    <a:pt x="787672" y="787551"/>
                  </a:lnTo>
                  <a:lnTo>
                    <a:pt x="741045" y="805219"/>
                  </a:lnTo>
                  <a:lnTo>
                    <a:pt x="692035" y="819330"/>
                  </a:lnTo>
                  <a:lnTo>
                    <a:pt x="640913" y="829672"/>
                  </a:lnTo>
                  <a:lnTo>
                    <a:pt x="587945" y="836032"/>
                  </a:lnTo>
                  <a:lnTo>
                    <a:pt x="533400" y="83820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5862727" y="2967127"/>
            <a:ext cx="161744" cy="161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91327" y="2890927"/>
            <a:ext cx="314144" cy="3141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67527" y="2662327"/>
            <a:ext cx="161744" cy="161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5786527" y="2586127"/>
            <a:ext cx="314325" cy="314325"/>
            <a:chOff x="5786527" y="2586127"/>
            <a:chExt cx="314325" cy="314325"/>
          </a:xfrm>
        </p:grpSpPr>
        <p:sp>
          <p:nvSpPr>
            <p:cNvPr id="11" name="object 11"/>
            <p:cNvSpPr/>
            <p:nvPr/>
          </p:nvSpPr>
          <p:spPr>
            <a:xfrm>
              <a:off x="5791200" y="2743199"/>
              <a:ext cx="152400" cy="152400"/>
            </a:xfrm>
            <a:custGeom>
              <a:avLst/>
              <a:gdLst/>
              <a:ahLst/>
              <a:cxnLst/>
              <a:rect l="l" t="t" r="r" b="b"/>
              <a:pathLst>
                <a:path w="152400" h="152400">
                  <a:moveTo>
                    <a:pt x="76200" y="0"/>
                  </a:moveTo>
                  <a:lnTo>
                    <a:pt x="46612" y="6012"/>
                  </a:lnTo>
                  <a:lnTo>
                    <a:pt x="22383" y="22383"/>
                  </a:lnTo>
                  <a:lnTo>
                    <a:pt x="6012" y="46612"/>
                  </a:lnTo>
                  <a:lnTo>
                    <a:pt x="0" y="76200"/>
                  </a:lnTo>
                  <a:lnTo>
                    <a:pt x="6012" y="105787"/>
                  </a:lnTo>
                  <a:lnTo>
                    <a:pt x="22383" y="130016"/>
                  </a:lnTo>
                  <a:lnTo>
                    <a:pt x="46612" y="146387"/>
                  </a:lnTo>
                  <a:lnTo>
                    <a:pt x="76200" y="152400"/>
                  </a:lnTo>
                  <a:lnTo>
                    <a:pt x="105787" y="146387"/>
                  </a:lnTo>
                  <a:lnTo>
                    <a:pt x="130016" y="130016"/>
                  </a:lnTo>
                  <a:lnTo>
                    <a:pt x="146387" y="105787"/>
                  </a:lnTo>
                  <a:lnTo>
                    <a:pt x="152400" y="76200"/>
                  </a:lnTo>
                  <a:lnTo>
                    <a:pt x="146387" y="46612"/>
                  </a:lnTo>
                  <a:lnTo>
                    <a:pt x="130016" y="22383"/>
                  </a:lnTo>
                  <a:lnTo>
                    <a:pt x="105787" y="6012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986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91200" y="2743199"/>
              <a:ext cx="152400" cy="152400"/>
            </a:xfrm>
            <a:custGeom>
              <a:avLst/>
              <a:gdLst/>
              <a:ahLst/>
              <a:cxnLst/>
              <a:rect l="l" t="t" r="r" b="b"/>
              <a:pathLst>
                <a:path w="152400" h="152400">
                  <a:moveTo>
                    <a:pt x="76200" y="152400"/>
                  </a:moveTo>
                  <a:lnTo>
                    <a:pt x="46612" y="146387"/>
                  </a:lnTo>
                  <a:lnTo>
                    <a:pt x="22383" y="130016"/>
                  </a:lnTo>
                  <a:lnTo>
                    <a:pt x="6012" y="105787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05787" y="6012"/>
                  </a:lnTo>
                  <a:lnTo>
                    <a:pt x="130016" y="22383"/>
                  </a:lnTo>
                  <a:lnTo>
                    <a:pt x="146387" y="46612"/>
                  </a:lnTo>
                  <a:lnTo>
                    <a:pt x="152400" y="76200"/>
                  </a:lnTo>
                  <a:lnTo>
                    <a:pt x="146387" y="105787"/>
                  </a:lnTo>
                  <a:lnTo>
                    <a:pt x="130016" y="130016"/>
                  </a:lnTo>
                  <a:lnTo>
                    <a:pt x="105787" y="146387"/>
                  </a:lnTo>
                  <a:lnTo>
                    <a:pt x="76200" y="15240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943600" y="2590799"/>
              <a:ext cx="152400" cy="152400"/>
            </a:xfrm>
            <a:custGeom>
              <a:avLst/>
              <a:gdLst/>
              <a:ahLst/>
              <a:cxnLst/>
              <a:rect l="l" t="t" r="r" b="b"/>
              <a:pathLst>
                <a:path w="152400" h="152400">
                  <a:moveTo>
                    <a:pt x="76200" y="0"/>
                  </a:moveTo>
                  <a:lnTo>
                    <a:pt x="46612" y="6012"/>
                  </a:lnTo>
                  <a:lnTo>
                    <a:pt x="22383" y="22383"/>
                  </a:lnTo>
                  <a:lnTo>
                    <a:pt x="6012" y="46612"/>
                  </a:lnTo>
                  <a:lnTo>
                    <a:pt x="0" y="76200"/>
                  </a:lnTo>
                  <a:lnTo>
                    <a:pt x="6012" y="105787"/>
                  </a:lnTo>
                  <a:lnTo>
                    <a:pt x="22383" y="130016"/>
                  </a:lnTo>
                  <a:lnTo>
                    <a:pt x="46612" y="146387"/>
                  </a:lnTo>
                  <a:lnTo>
                    <a:pt x="76200" y="152400"/>
                  </a:lnTo>
                  <a:lnTo>
                    <a:pt x="105787" y="146387"/>
                  </a:lnTo>
                  <a:lnTo>
                    <a:pt x="130016" y="130016"/>
                  </a:lnTo>
                  <a:lnTo>
                    <a:pt x="146387" y="105787"/>
                  </a:lnTo>
                  <a:lnTo>
                    <a:pt x="152400" y="76200"/>
                  </a:lnTo>
                  <a:lnTo>
                    <a:pt x="146387" y="46612"/>
                  </a:lnTo>
                  <a:lnTo>
                    <a:pt x="130016" y="22383"/>
                  </a:lnTo>
                  <a:lnTo>
                    <a:pt x="105787" y="6012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986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943600" y="2590799"/>
              <a:ext cx="152400" cy="152400"/>
            </a:xfrm>
            <a:custGeom>
              <a:avLst/>
              <a:gdLst/>
              <a:ahLst/>
              <a:cxnLst/>
              <a:rect l="l" t="t" r="r" b="b"/>
              <a:pathLst>
                <a:path w="152400" h="152400">
                  <a:moveTo>
                    <a:pt x="76200" y="152400"/>
                  </a:moveTo>
                  <a:lnTo>
                    <a:pt x="46612" y="146387"/>
                  </a:lnTo>
                  <a:lnTo>
                    <a:pt x="22383" y="130016"/>
                  </a:lnTo>
                  <a:lnTo>
                    <a:pt x="6012" y="105787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105787" y="6012"/>
                  </a:lnTo>
                  <a:lnTo>
                    <a:pt x="130016" y="22383"/>
                  </a:lnTo>
                  <a:lnTo>
                    <a:pt x="146387" y="46612"/>
                  </a:lnTo>
                  <a:lnTo>
                    <a:pt x="152400" y="76200"/>
                  </a:lnTo>
                  <a:lnTo>
                    <a:pt x="146387" y="105787"/>
                  </a:lnTo>
                  <a:lnTo>
                    <a:pt x="130016" y="130016"/>
                  </a:lnTo>
                  <a:lnTo>
                    <a:pt x="105787" y="146387"/>
                  </a:lnTo>
                  <a:lnTo>
                    <a:pt x="76200" y="15240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1647826" y="5610226"/>
          <a:ext cx="594360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6" name="object 16"/>
          <p:cNvSpPr/>
          <p:nvPr/>
        </p:nvSpPr>
        <p:spPr>
          <a:xfrm>
            <a:off x="1371600" y="5486400"/>
            <a:ext cx="6400800" cy="609600"/>
          </a:xfrm>
          <a:custGeom>
            <a:avLst/>
            <a:gdLst/>
            <a:ahLst/>
            <a:cxnLst/>
            <a:rect l="l" t="t" r="r" b="b"/>
            <a:pathLst>
              <a:path w="6400800" h="609600">
                <a:moveTo>
                  <a:pt x="3200400" y="609600"/>
                </a:moveTo>
                <a:lnTo>
                  <a:pt x="0" y="609600"/>
                </a:lnTo>
                <a:lnTo>
                  <a:pt x="0" y="0"/>
                </a:lnTo>
                <a:lnTo>
                  <a:pt x="6400800" y="0"/>
                </a:lnTo>
                <a:lnTo>
                  <a:pt x="6400800" y="609600"/>
                </a:lnTo>
                <a:lnTo>
                  <a:pt x="3200400" y="609600"/>
                </a:lnTo>
                <a:close/>
              </a:path>
            </a:pathLst>
          </a:custGeom>
          <a:ln w="7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Features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-38097" y="1971039"/>
            <a:ext cx="6477000" cy="3290570"/>
            <a:chOff x="-38097" y="1971039"/>
            <a:chExt cx="6477000" cy="3290570"/>
          </a:xfrm>
        </p:grpSpPr>
        <p:sp>
          <p:nvSpPr>
            <p:cNvPr id="4" name="object 4"/>
            <p:cNvSpPr/>
            <p:nvPr/>
          </p:nvSpPr>
          <p:spPr>
            <a:xfrm>
              <a:off x="304799" y="2895600"/>
              <a:ext cx="5943600" cy="304800"/>
            </a:xfrm>
            <a:custGeom>
              <a:avLst/>
              <a:gdLst/>
              <a:ahLst/>
              <a:cxnLst/>
              <a:rect l="l" t="t" r="r" b="b"/>
              <a:pathLst>
                <a:path w="5943600" h="304800">
                  <a:moveTo>
                    <a:pt x="2971800" y="304800"/>
                  </a:moveTo>
                  <a:lnTo>
                    <a:pt x="2743200" y="304800"/>
                  </a:lnTo>
                  <a:lnTo>
                    <a:pt x="2743200" y="0"/>
                  </a:lnTo>
                  <a:lnTo>
                    <a:pt x="3200400" y="0"/>
                  </a:lnTo>
                  <a:lnTo>
                    <a:pt x="3200400" y="304800"/>
                  </a:lnTo>
                  <a:lnTo>
                    <a:pt x="2971800" y="304800"/>
                  </a:lnTo>
                  <a:close/>
                </a:path>
                <a:path w="5943600" h="304800">
                  <a:moveTo>
                    <a:pt x="3429000" y="304800"/>
                  </a:moveTo>
                  <a:lnTo>
                    <a:pt x="3200400" y="304800"/>
                  </a:lnTo>
                  <a:lnTo>
                    <a:pt x="3200400" y="0"/>
                  </a:lnTo>
                  <a:lnTo>
                    <a:pt x="3657600" y="0"/>
                  </a:lnTo>
                  <a:lnTo>
                    <a:pt x="3657600" y="304800"/>
                  </a:lnTo>
                  <a:lnTo>
                    <a:pt x="3429000" y="304800"/>
                  </a:lnTo>
                  <a:close/>
                </a:path>
                <a:path w="5943600" h="304800">
                  <a:moveTo>
                    <a:pt x="3886200" y="304800"/>
                  </a:moveTo>
                  <a:lnTo>
                    <a:pt x="3657600" y="304800"/>
                  </a:lnTo>
                  <a:lnTo>
                    <a:pt x="3657600" y="0"/>
                  </a:lnTo>
                  <a:lnTo>
                    <a:pt x="4114800" y="0"/>
                  </a:lnTo>
                  <a:lnTo>
                    <a:pt x="4114800" y="304800"/>
                  </a:lnTo>
                  <a:lnTo>
                    <a:pt x="3886200" y="304800"/>
                  </a:lnTo>
                  <a:close/>
                </a:path>
                <a:path w="5943600" h="304800">
                  <a:moveTo>
                    <a:pt x="4343400" y="304800"/>
                  </a:moveTo>
                  <a:lnTo>
                    <a:pt x="4114800" y="304800"/>
                  </a:lnTo>
                  <a:lnTo>
                    <a:pt x="4114800" y="0"/>
                  </a:lnTo>
                  <a:lnTo>
                    <a:pt x="4572000" y="0"/>
                  </a:lnTo>
                  <a:lnTo>
                    <a:pt x="4572000" y="304800"/>
                  </a:lnTo>
                  <a:lnTo>
                    <a:pt x="4343400" y="304800"/>
                  </a:lnTo>
                  <a:close/>
                </a:path>
                <a:path w="5943600" h="304800">
                  <a:moveTo>
                    <a:pt x="4800600" y="304800"/>
                  </a:moveTo>
                  <a:lnTo>
                    <a:pt x="4572000" y="304800"/>
                  </a:lnTo>
                  <a:lnTo>
                    <a:pt x="4572000" y="0"/>
                  </a:lnTo>
                  <a:lnTo>
                    <a:pt x="5029200" y="0"/>
                  </a:lnTo>
                  <a:lnTo>
                    <a:pt x="5029200" y="304800"/>
                  </a:lnTo>
                  <a:lnTo>
                    <a:pt x="4800600" y="304800"/>
                  </a:lnTo>
                  <a:close/>
                </a:path>
                <a:path w="5943600" h="304800">
                  <a:moveTo>
                    <a:pt x="5257800" y="304800"/>
                  </a:moveTo>
                  <a:lnTo>
                    <a:pt x="5029200" y="304800"/>
                  </a:lnTo>
                  <a:lnTo>
                    <a:pt x="5029200" y="0"/>
                  </a:lnTo>
                  <a:lnTo>
                    <a:pt x="5486400" y="0"/>
                  </a:lnTo>
                  <a:lnTo>
                    <a:pt x="5486400" y="304800"/>
                  </a:lnTo>
                  <a:lnTo>
                    <a:pt x="5257800" y="304800"/>
                  </a:lnTo>
                  <a:close/>
                </a:path>
                <a:path w="5943600" h="304800">
                  <a:moveTo>
                    <a:pt x="5715000" y="304800"/>
                  </a:moveTo>
                  <a:lnTo>
                    <a:pt x="5486400" y="304800"/>
                  </a:lnTo>
                  <a:lnTo>
                    <a:pt x="5486400" y="0"/>
                  </a:lnTo>
                  <a:lnTo>
                    <a:pt x="5943600" y="0"/>
                  </a:lnTo>
                  <a:lnTo>
                    <a:pt x="5943600" y="304800"/>
                  </a:lnTo>
                  <a:lnTo>
                    <a:pt x="5715000" y="304800"/>
                  </a:lnTo>
                  <a:close/>
                </a:path>
                <a:path w="5943600" h="304800">
                  <a:moveTo>
                    <a:pt x="228600" y="304800"/>
                  </a:moveTo>
                  <a:lnTo>
                    <a:pt x="0" y="304800"/>
                  </a:lnTo>
                  <a:lnTo>
                    <a:pt x="0" y="0"/>
                  </a:lnTo>
                  <a:lnTo>
                    <a:pt x="457200" y="0"/>
                  </a:lnTo>
                  <a:lnTo>
                    <a:pt x="457200" y="304800"/>
                  </a:lnTo>
                  <a:lnTo>
                    <a:pt x="228600" y="304800"/>
                  </a:lnTo>
                  <a:close/>
                </a:path>
                <a:path w="5943600" h="304800">
                  <a:moveTo>
                    <a:pt x="685800" y="304800"/>
                  </a:moveTo>
                  <a:lnTo>
                    <a:pt x="457200" y="304800"/>
                  </a:lnTo>
                  <a:lnTo>
                    <a:pt x="457200" y="0"/>
                  </a:lnTo>
                  <a:lnTo>
                    <a:pt x="914400" y="0"/>
                  </a:lnTo>
                  <a:lnTo>
                    <a:pt x="914400" y="304800"/>
                  </a:lnTo>
                  <a:lnTo>
                    <a:pt x="685800" y="304800"/>
                  </a:lnTo>
                  <a:close/>
                </a:path>
                <a:path w="5943600" h="304800">
                  <a:moveTo>
                    <a:pt x="1143000" y="304800"/>
                  </a:moveTo>
                  <a:lnTo>
                    <a:pt x="914400" y="304800"/>
                  </a:lnTo>
                  <a:lnTo>
                    <a:pt x="914400" y="0"/>
                  </a:lnTo>
                  <a:lnTo>
                    <a:pt x="1371600" y="0"/>
                  </a:lnTo>
                  <a:lnTo>
                    <a:pt x="1371600" y="304800"/>
                  </a:lnTo>
                  <a:lnTo>
                    <a:pt x="1143000" y="304800"/>
                  </a:lnTo>
                  <a:close/>
                </a:path>
                <a:path w="5943600" h="304800">
                  <a:moveTo>
                    <a:pt x="1600200" y="304800"/>
                  </a:moveTo>
                  <a:lnTo>
                    <a:pt x="1371600" y="304800"/>
                  </a:lnTo>
                  <a:lnTo>
                    <a:pt x="1371600" y="0"/>
                  </a:lnTo>
                  <a:lnTo>
                    <a:pt x="1828800" y="0"/>
                  </a:lnTo>
                  <a:lnTo>
                    <a:pt x="1828800" y="304800"/>
                  </a:lnTo>
                  <a:lnTo>
                    <a:pt x="1600200" y="304800"/>
                  </a:lnTo>
                  <a:close/>
                </a:path>
              </a:pathLst>
            </a:custGeom>
            <a:ln w="571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2743199"/>
              <a:ext cx="6400800" cy="609600"/>
            </a:xfrm>
            <a:custGeom>
              <a:avLst/>
              <a:gdLst/>
              <a:ahLst/>
              <a:cxnLst/>
              <a:rect l="l" t="t" r="r" b="b"/>
              <a:pathLst>
                <a:path w="6400800" h="609600">
                  <a:moveTo>
                    <a:pt x="3200400" y="609600"/>
                  </a:moveTo>
                  <a:lnTo>
                    <a:pt x="0" y="609600"/>
                  </a:lnTo>
                  <a:lnTo>
                    <a:pt x="0" y="0"/>
                  </a:lnTo>
                  <a:lnTo>
                    <a:pt x="6400800" y="0"/>
                  </a:lnTo>
                  <a:lnTo>
                    <a:pt x="6400800" y="609600"/>
                  </a:lnTo>
                  <a:lnTo>
                    <a:pt x="3200400" y="609600"/>
                  </a:lnTo>
                  <a:close/>
                </a:path>
              </a:pathLst>
            </a:custGeom>
            <a:ln w="761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33600" y="2895600"/>
              <a:ext cx="914400" cy="304800"/>
            </a:xfrm>
            <a:custGeom>
              <a:avLst/>
              <a:gdLst/>
              <a:ahLst/>
              <a:cxnLst/>
              <a:rect l="l" t="t" r="r" b="b"/>
              <a:pathLst>
                <a:path w="914400" h="304800">
                  <a:moveTo>
                    <a:pt x="228600" y="304800"/>
                  </a:moveTo>
                  <a:lnTo>
                    <a:pt x="0" y="304800"/>
                  </a:lnTo>
                  <a:lnTo>
                    <a:pt x="0" y="0"/>
                  </a:lnTo>
                  <a:lnTo>
                    <a:pt x="457200" y="0"/>
                  </a:lnTo>
                  <a:lnTo>
                    <a:pt x="457200" y="304800"/>
                  </a:lnTo>
                  <a:lnTo>
                    <a:pt x="228600" y="304800"/>
                  </a:lnTo>
                  <a:close/>
                </a:path>
                <a:path w="914400" h="304800">
                  <a:moveTo>
                    <a:pt x="685800" y="304800"/>
                  </a:moveTo>
                  <a:lnTo>
                    <a:pt x="457200" y="304800"/>
                  </a:lnTo>
                  <a:lnTo>
                    <a:pt x="457200" y="0"/>
                  </a:lnTo>
                  <a:lnTo>
                    <a:pt x="914400" y="0"/>
                  </a:lnTo>
                  <a:lnTo>
                    <a:pt x="914400" y="304800"/>
                  </a:lnTo>
                  <a:lnTo>
                    <a:pt x="685800" y="304800"/>
                  </a:lnTo>
                  <a:close/>
                </a:path>
              </a:pathLst>
            </a:custGeom>
            <a:ln w="571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338830" y="1971039"/>
              <a:ext cx="852169" cy="3290570"/>
            </a:xfrm>
            <a:custGeom>
              <a:avLst/>
              <a:gdLst/>
              <a:ahLst/>
              <a:cxnLst/>
              <a:rect l="l" t="t" r="r" b="b"/>
              <a:pathLst>
                <a:path w="852170" h="3290570">
                  <a:moveTo>
                    <a:pt x="563880" y="1551940"/>
                  </a:moveTo>
                  <a:lnTo>
                    <a:pt x="547370" y="1457960"/>
                  </a:lnTo>
                  <a:lnTo>
                    <a:pt x="482600" y="1527810"/>
                  </a:lnTo>
                  <a:lnTo>
                    <a:pt x="509422" y="1535785"/>
                  </a:lnTo>
                  <a:lnTo>
                    <a:pt x="0" y="3282950"/>
                  </a:lnTo>
                  <a:lnTo>
                    <a:pt x="27940" y="3290570"/>
                  </a:lnTo>
                  <a:lnTo>
                    <a:pt x="537527" y="1544129"/>
                  </a:lnTo>
                  <a:lnTo>
                    <a:pt x="563880" y="1551940"/>
                  </a:lnTo>
                  <a:close/>
                </a:path>
                <a:path w="852170" h="3290570">
                  <a:moveTo>
                    <a:pt x="852170" y="1076960"/>
                  </a:moveTo>
                  <a:lnTo>
                    <a:pt x="838200" y="949960"/>
                  </a:lnTo>
                  <a:lnTo>
                    <a:pt x="806831" y="970191"/>
                  </a:lnTo>
                  <a:lnTo>
                    <a:pt x="182880" y="0"/>
                  </a:lnTo>
                  <a:lnTo>
                    <a:pt x="149860" y="20320"/>
                  </a:lnTo>
                  <a:lnTo>
                    <a:pt x="774560" y="990993"/>
                  </a:lnTo>
                  <a:lnTo>
                    <a:pt x="741680" y="1012190"/>
                  </a:lnTo>
                  <a:lnTo>
                    <a:pt x="852170" y="10769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450339" y="1056640"/>
            <a:ext cx="7355205" cy="240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Trichome</a:t>
            </a:r>
            <a:r>
              <a:rPr sz="3200" dirty="0">
                <a:latin typeface="Times New Roman"/>
                <a:cs typeface="Times New Roman"/>
              </a:rPr>
              <a:t> – </a:t>
            </a:r>
            <a:r>
              <a:rPr sz="3200" spc="-5" dirty="0">
                <a:latin typeface="Times New Roman"/>
                <a:cs typeface="Times New Roman"/>
              </a:rPr>
              <a:t>row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cells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5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6000" dirty="0">
                <a:latin typeface="Times New Roman"/>
                <a:cs typeface="Times New Roman"/>
              </a:rPr>
              <a:t>}</a:t>
            </a:r>
            <a:r>
              <a:rPr sz="6000" spc="-60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Filament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72210" y="5266689"/>
            <a:ext cx="6797040" cy="120396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Mucilaginous sheath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–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3200" dirty="0">
                <a:latin typeface="Times New Roman"/>
                <a:cs typeface="Times New Roman"/>
              </a:rPr>
              <a:t>layer of mucilage outside of the cell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wall.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Features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0339" y="1056640"/>
            <a:ext cx="6085840" cy="4733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Mucilaginous Sheath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–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500">
              <a:latin typeface="Times New Roman"/>
              <a:cs typeface="Times New Roman"/>
            </a:endParaRPr>
          </a:p>
          <a:p>
            <a:pPr marL="12700" marR="5080">
              <a:lnSpc>
                <a:spcPts val="3560"/>
              </a:lnSpc>
            </a:pPr>
            <a:r>
              <a:rPr sz="3200" dirty="0">
                <a:latin typeface="Times New Roman"/>
                <a:cs typeface="Times New Roman"/>
              </a:rPr>
              <a:t>Function – protects cells from drying  </a:t>
            </a:r>
            <a:r>
              <a:rPr sz="3200" spc="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involved </a:t>
            </a:r>
            <a:r>
              <a:rPr sz="3200" spc="-5" dirty="0">
                <a:latin typeface="Times New Roman"/>
                <a:cs typeface="Times New Roman"/>
              </a:rPr>
              <a:t>in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gliding.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 marR="2201545">
              <a:lnSpc>
                <a:spcPct val="113300"/>
              </a:lnSpc>
            </a:pPr>
            <a:r>
              <a:rPr sz="3200" dirty="0">
                <a:latin typeface="Times New Roman"/>
                <a:cs typeface="Times New Roman"/>
              </a:rPr>
              <a:t>Sheath is often colored: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Red </a:t>
            </a:r>
            <a:r>
              <a:rPr sz="3200" dirty="0">
                <a:latin typeface="Times New Roman"/>
                <a:cs typeface="Times New Roman"/>
              </a:rPr>
              <a:t>=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acidic</a:t>
            </a:r>
            <a:endParaRPr sz="3200">
              <a:latin typeface="Times New Roman"/>
              <a:cs typeface="Times New Roman"/>
            </a:endParaRPr>
          </a:p>
          <a:p>
            <a:pPr marL="12700" marR="1815464">
              <a:lnSpc>
                <a:spcPct val="113300"/>
              </a:lnSpc>
              <a:spcBef>
                <a:spcPts val="10"/>
              </a:spcBef>
            </a:pPr>
            <a:r>
              <a:rPr sz="3200" dirty="0">
                <a:solidFill>
                  <a:srgbClr val="3333CC"/>
                </a:solidFill>
                <a:latin typeface="Times New Roman"/>
                <a:cs typeface="Times New Roman"/>
              </a:rPr>
              <a:t>Blue </a:t>
            </a:r>
            <a:r>
              <a:rPr sz="3200" dirty="0">
                <a:latin typeface="Times New Roman"/>
                <a:cs typeface="Times New Roman"/>
              </a:rPr>
              <a:t>= basic  </a:t>
            </a:r>
            <a:r>
              <a:rPr sz="3200" dirty="0">
                <a:solidFill>
                  <a:srgbClr val="986633"/>
                </a:solidFill>
                <a:latin typeface="Times New Roman"/>
                <a:cs typeface="Times New Roman"/>
              </a:rPr>
              <a:t>Yellow/Brown </a:t>
            </a:r>
            <a:r>
              <a:rPr sz="3200" dirty="0">
                <a:latin typeface="Times New Roman"/>
                <a:cs typeface="Times New Roman"/>
              </a:rPr>
              <a:t>= high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salt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19800" y="4495800"/>
            <a:ext cx="2743200" cy="406400"/>
          </a:xfrm>
          <a:custGeom>
            <a:avLst/>
            <a:gdLst/>
            <a:ahLst/>
            <a:cxnLst/>
            <a:rect l="l" t="t" r="r" b="b"/>
            <a:pathLst>
              <a:path w="2743200" h="406400">
                <a:moveTo>
                  <a:pt x="1371600" y="406400"/>
                </a:moveTo>
                <a:lnTo>
                  <a:pt x="0" y="406400"/>
                </a:lnTo>
                <a:lnTo>
                  <a:pt x="0" y="0"/>
                </a:lnTo>
                <a:lnTo>
                  <a:pt x="2743200" y="0"/>
                </a:lnTo>
                <a:lnTo>
                  <a:pt x="2743200" y="406400"/>
                </a:lnTo>
                <a:lnTo>
                  <a:pt x="1371600" y="406400"/>
                </a:lnTo>
                <a:close/>
              </a:path>
            </a:pathLst>
          </a:custGeom>
          <a:ln w="7619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194426" y="4568826"/>
          <a:ext cx="2438400" cy="20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6019800" y="5054600"/>
            <a:ext cx="2743200" cy="406400"/>
          </a:xfrm>
          <a:custGeom>
            <a:avLst/>
            <a:gdLst/>
            <a:ahLst/>
            <a:cxnLst/>
            <a:rect l="l" t="t" r="r" b="b"/>
            <a:pathLst>
              <a:path w="2743200" h="406400">
                <a:moveTo>
                  <a:pt x="1371600" y="406400"/>
                </a:moveTo>
                <a:lnTo>
                  <a:pt x="0" y="406400"/>
                </a:lnTo>
                <a:lnTo>
                  <a:pt x="0" y="0"/>
                </a:lnTo>
                <a:lnTo>
                  <a:pt x="2743200" y="0"/>
                </a:lnTo>
                <a:lnTo>
                  <a:pt x="2743200" y="406400"/>
                </a:lnTo>
                <a:lnTo>
                  <a:pt x="1371600" y="406400"/>
                </a:lnTo>
                <a:close/>
              </a:path>
            </a:pathLst>
          </a:custGeom>
          <a:ln w="76194">
            <a:solidFill>
              <a:srgbClr val="3333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194426" y="5127626"/>
          <a:ext cx="2438400" cy="20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6019800" y="5613400"/>
            <a:ext cx="2743200" cy="406400"/>
          </a:xfrm>
          <a:custGeom>
            <a:avLst/>
            <a:gdLst/>
            <a:ahLst/>
            <a:cxnLst/>
            <a:rect l="l" t="t" r="r" b="b"/>
            <a:pathLst>
              <a:path w="2743200" h="406400">
                <a:moveTo>
                  <a:pt x="1371600" y="406400"/>
                </a:moveTo>
                <a:lnTo>
                  <a:pt x="0" y="406400"/>
                </a:lnTo>
                <a:lnTo>
                  <a:pt x="0" y="0"/>
                </a:lnTo>
                <a:lnTo>
                  <a:pt x="2743200" y="0"/>
                </a:lnTo>
                <a:lnTo>
                  <a:pt x="2743200" y="406400"/>
                </a:lnTo>
                <a:lnTo>
                  <a:pt x="1371600" y="406400"/>
                </a:lnTo>
                <a:close/>
              </a:path>
            </a:pathLst>
          </a:custGeom>
          <a:ln w="76194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6194426" y="5686426"/>
          <a:ext cx="2438400" cy="20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638</Words>
  <Application>Microsoft Office PowerPoint</Application>
  <PresentationFormat>On-screen Show (4:3)</PresentationFormat>
  <Paragraphs>150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Cyanobacteria</vt:lpstr>
      <vt:lpstr>Evolution</vt:lpstr>
      <vt:lpstr>Cyanobacteria</vt:lpstr>
      <vt:lpstr>!!!</vt:lpstr>
      <vt:lpstr>Importance</vt:lpstr>
      <vt:lpstr>Cyanobacteria Characteristics</vt:lpstr>
      <vt:lpstr>Forms</vt:lpstr>
      <vt:lpstr>Features</vt:lpstr>
      <vt:lpstr>Features</vt:lpstr>
      <vt:lpstr>Features</vt:lpstr>
      <vt:lpstr>Slide 11</vt:lpstr>
      <vt:lpstr>Habit – success due to ability tolerate a  wide range of conditions</vt:lpstr>
      <vt:lpstr>Heterocyst</vt:lpstr>
      <vt:lpstr>Slide 14</vt:lpstr>
      <vt:lpstr>Slide 15</vt:lpstr>
      <vt:lpstr>Nitrogen Fixation</vt:lpstr>
      <vt:lpstr>AEROBIC</vt:lpstr>
      <vt:lpstr>ANAEROBIC in the presence of sulfer</vt:lpstr>
      <vt:lpstr>Cyanotoxins in Cyanobacteria</vt:lpstr>
      <vt:lpstr>Movement</vt:lpstr>
      <vt:lpstr>Spirulina</vt:lpstr>
      <vt:lpstr>Slide 22</vt:lpstr>
      <vt:lpstr>Slide 23</vt:lpstr>
      <vt:lpstr>Asexual Reproduction</vt:lpstr>
      <vt:lpstr>Asexual Reproduction</vt:lpstr>
      <vt:lpstr>Slide 26</vt:lpstr>
      <vt:lpstr>Slide 27</vt:lpstr>
      <vt:lpstr>Asexual Reproduction Akinete – thick walled resting spore</vt:lpstr>
      <vt:lpstr>Slide 29</vt:lpstr>
      <vt:lpstr>Asexual Reproduction Akinete – thick walled resting spore</vt:lpstr>
      <vt:lpstr>Slide 31</vt:lpstr>
      <vt:lpstr>Oldest Fossils</vt:lpstr>
      <vt:lpstr>                    Cyanobacteria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Domains of Life</dc:title>
  <dc:creator>Valued Sony Customer</dc:creator>
  <cp:lastModifiedBy>DR.SONAL MISHRA</cp:lastModifiedBy>
  <cp:revision>6</cp:revision>
  <dcterms:created xsi:type="dcterms:W3CDTF">2021-02-23T17:33:20Z</dcterms:created>
  <dcterms:modified xsi:type="dcterms:W3CDTF">2026-06-24T06:19:21Z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2011-12-28T00:00:00Z</vt:filetime>
  </property>
  <property fmtid="{D5CDD505-2E9C-101B-9397-08002B2CF9AE}" pid="3" name="Creator">
    <vt:lpwstr>Impress</vt:lpwstr>
  </property>
  <property fmtid="{D5CDD505-2E9C-101B-9397-08002B2CF9AE}" pid="4" name="LastSaved">
    <vt:filetime>2021-02-23T00:00:00Z</vt:filetime>
  </property>
</Properties>
</file>